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6921" r:id="rId6"/>
    <p:sldId id="305" r:id="rId7"/>
    <p:sldId id="270" r:id="rId8"/>
    <p:sldId id="6928" r:id="rId9"/>
    <p:sldId id="281" r:id="rId10"/>
    <p:sldId id="291" r:id="rId11"/>
    <p:sldId id="6929" r:id="rId12"/>
    <p:sldId id="301" r:id="rId13"/>
    <p:sldId id="6930" r:id="rId14"/>
    <p:sldId id="6932" r:id="rId15"/>
    <p:sldId id="6934" r:id="rId16"/>
    <p:sldId id="288" r:id="rId17"/>
    <p:sldId id="6937" r:id="rId18"/>
    <p:sldId id="6942" r:id="rId19"/>
    <p:sldId id="6938" r:id="rId20"/>
    <p:sldId id="6939" r:id="rId21"/>
    <p:sldId id="6940" r:id="rId22"/>
    <p:sldId id="6941" r:id="rId23"/>
    <p:sldId id="6944" r:id="rId24"/>
    <p:sldId id="6943" r:id="rId25"/>
    <p:sldId id="6919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8D9093"/>
    <a:srgbClr val="CD7F32"/>
    <a:srgbClr val="FFFFFF"/>
    <a:srgbClr val="004F5B"/>
    <a:srgbClr val="FFD200"/>
    <a:srgbClr val="000000"/>
    <a:srgbClr val="B2C0BD"/>
    <a:srgbClr val="192A3B"/>
    <a:srgbClr val="7B86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0A8A9-64BE-4672-834A-663F202A06CF}" v="28" dt="2026-01-15T16:28:22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4" autoAdjust="0"/>
    <p:restoredTop sz="94679" autoAdjust="0"/>
  </p:normalViewPr>
  <p:slideViewPr>
    <p:cSldViewPr snapToGrid="0">
      <p:cViewPr varScale="1">
        <p:scale>
          <a:sx n="63" d="100"/>
          <a:sy n="63" d="100"/>
        </p:scale>
        <p:origin x="1048" y="64"/>
      </p:cViewPr>
      <p:guideLst/>
    </p:cSldViewPr>
  </p:slideViewPr>
  <p:outlineViewPr>
    <p:cViewPr>
      <p:scale>
        <a:sx n="33" d="100"/>
        <a:sy n="33" d="100"/>
      </p:scale>
      <p:origin x="0" y="-14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76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izio Bertoldi" userId="05c9a0a6-af46-4bcc-b68f-317eb755d65a" providerId="ADAL" clId="{B43FFAE7-EEBB-49F1-A151-CA0247B7CCF7}"/>
    <pc:docChg chg="custSel modSld">
      <pc:chgData name="Fabrizio Bertoldi" userId="05c9a0a6-af46-4bcc-b68f-317eb755d65a" providerId="ADAL" clId="{B43FFAE7-EEBB-49F1-A151-CA0247B7CCF7}" dt="2026-01-15T16:32:37.044" v="226" actId="20577"/>
      <pc:docMkLst>
        <pc:docMk/>
      </pc:docMkLst>
      <pc:sldChg chg="addSp modSp mod">
        <pc:chgData name="Fabrizio Bertoldi" userId="05c9a0a6-af46-4bcc-b68f-317eb755d65a" providerId="ADAL" clId="{B43FFAE7-EEBB-49F1-A151-CA0247B7CCF7}" dt="2026-01-15T16:29:47.986" v="213" actId="20577"/>
        <pc:sldMkLst>
          <pc:docMk/>
          <pc:sldMk cId="1851086831" sldId="6932"/>
        </pc:sldMkLst>
        <pc:spChg chg="add mod">
          <ac:chgData name="Fabrizio Bertoldi" userId="05c9a0a6-af46-4bcc-b68f-317eb755d65a" providerId="ADAL" clId="{B43FFAE7-EEBB-49F1-A151-CA0247B7CCF7}" dt="2026-01-15T16:28:22.711" v="189" actId="1036"/>
          <ac:spMkLst>
            <pc:docMk/>
            <pc:sldMk cId="1851086831" sldId="6932"/>
            <ac:spMk id="4" creationId="{74A2B088-6D27-754D-CD71-63D71CCBF58D}"/>
          </ac:spMkLst>
        </pc:spChg>
        <pc:spChg chg="add mod">
          <ac:chgData name="Fabrizio Bertoldi" userId="05c9a0a6-af46-4bcc-b68f-317eb755d65a" providerId="ADAL" clId="{B43FFAE7-EEBB-49F1-A151-CA0247B7CCF7}" dt="2026-01-15T16:27:52.623" v="174" actId="1076"/>
          <ac:spMkLst>
            <pc:docMk/>
            <pc:sldMk cId="1851086831" sldId="6932"/>
            <ac:spMk id="6" creationId="{775A7C38-063E-C24D-3D79-D085CC96164C}"/>
          </ac:spMkLst>
        </pc:spChg>
        <pc:spChg chg="add mod">
          <ac:chgData name="Fabrizio Bertoldi" userId="05c9a0a6-af46-4bcc-b68f-317eb755d65a" providerId="ADAL" clId="{B43FFAE7-EEBB-49F1-A151-CA0247B7CCF7}" dt="2026-01-15T16:28:17.072" v="183" actId="1036"/>
          <ac:spMkLst>
            <pc:docMk/>
            <pc:sldMk cId="1851086831" sldId="6932"/>
            <ac:spMk id="7" creationId="{31F2E4D7-9177-99EB-2310-2D4F615F1225}"/>
          </ac:spMkLst>
        </pc:spChg>
        <pc:spChg chg="mod">
          <ac:chgData name="Fabrizio Bertoldi" userId="05c9a0a6-af46-4bcc-b68f-317eb755d65a" providerId="ADAL" clId="{B43FFAE7-EEBB-49F1-A151-CA0247B7CCF7}" dt="2026-01-15T16:29:47.986" v="213" actId="20577"/>
          <ac:spMkLst>
            <pc:docMk/>
            <pc:sldMk cId="1851086831" sldId="6932"/>
            <ac:spMk id="16" creationId="{DD8A8C8D-9681-2A42-457A-66913077DD42}"/>
          </ac:spMkLst>
        </pc:spChg>
      </pc:sldChg>
      <pc:sldChg chg="modSp mod">
        <pc:chgData name="Fabrizio Bertoldi" userId="05c9a0a6-af46-4bcc-b68f-317eb755d65a" providerId="ADAL" clId="{B43FFAE7-EEBB-49F1-A151-CA0247B7CCF7}" dt="2026-01-15T16:32:37.044" v="226" actId="20577"/>
        <pc:sldMkLst>
          <pc:docMk/>
          <pc:sldMk cId="2138599843" sldId="6937"/>
        </pc:sldMkLst>
        <pc:spChg chg="mod">
          <ac:chgData name="Fabrizio Bertoldi" userId="05c9a0a6-af46-4bcc-b68f-317eb755d65a" providerId="ADAL" clId="{B43FFAE7-EEBB-49F1-A151-CA0247B7CCF7}" dt="2026-01-15T16:32:37.044" v="226" actId="20577"/>
          <ac:spMkLst>
            <pc:docMk/>
            <pc:sldMk cId="2138599843" sldId="6937"/>
            <ac:spMk id="30" creationId="{03670F0B-A33F-0D9E-41AC-FF50F20778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4B7C627-D359-24B0-364D-0AE2BFECAA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Montserrat" pitchFamily="2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F7FF18-1807-A07C-6494-42AF8B5237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77ADF-0F91-D74A-AA36-E65AB350D6DF}" type="datetimeFigureOut">
              <a:rPr lang="de-DE" smtClean="0">
                <a:latin typeface="Montserrat" pitchFamily="2" charset="77"/>
              </a:rPr>
              <a:t>15.01.2026</a:t>
            </a:fld>
            <a:endParaRPr lang="de-DE" dirty="0">
              <a:latin typeface="Montserrat" pitchFamily="2" charset="77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203AD1-F932-5C9F-0686-EB918B7446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Montserrat" pitchFamily="2" charset="77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CA5C15-F67D-E643-70C7-C5CFE098E0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5B01A-861A-4D42-830F-C1D01515EB5E}" type="slidenum">
              <a:rPr lang="de-DE" smtClean="0">
                <a:latin typeface="Montserrat" pitchFamily="2" charset="77"/>
              </a:rPr>
              <a:t>‹N›</a:t>
            </a:fld>
            <a:endParaRPr lang="de-DE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00391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260AA156-AD0B-0A4B-A6FF-2E7439252B4B}" type="datetimeFigureOut">
              <a:rPr lang="de-DE" smtClean="0"/>
              <a:pPr/>
              <a:t>15.01.2026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itchFamily="2" charset="77"/>
              </a:defRPr>
            </a:lvl1pPr>
          </a:lstStyle>
          <a:p>
            <a:fld id="{5CBF77D4-4469-5D45-B73D-791E3106A0E7}" type="slidenum">
              <a:rPr lang="de-DE" smtClean="0"/>
              <a:pPr/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8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1B1F-7ADE-278A-0087-BE0E0EC77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C299C7-356C-90C8-59B7-913E42C59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7AEE45-BED7-9CA3-F56A-A10876C8A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DE32EF-D6ED-56F4-C7B1-38C28B18D7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87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DDEB9-35A6-88E9-746F-3F760AF47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E376EA-E34D-0EDB-5801-BB849CBAA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98735B-8210-6922-09A9-5D53ED0D2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10FF90-7A5D-1988-04CD-10DEC3504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60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37489-BC91-9E6B-0123-7A8E6C4B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0747A2-7AB5-42C8-EABA-EEE3A7153F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3C3A1F-C389-CC3A-7D53-34985DE6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53540F-10D2-4F4B-0EEB-76E40FBD5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204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8733D-C534-AE82-6F90-742E0C244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AEB5DF7-FE6A-1624-E319-E2475120CD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975B1B-1A39-8360-3631-EB02AF1FD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B03E59-F496-69B3-E598-87361B322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20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78445-C7FC-B4AF-3BD9-38A4E53C8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5E0F18-BB6D-648C-17F7-4AFB3AF7D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3FE6E0-A569-AFD0-6ED0-C1644DCC8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A0FAC8-60C4-2093-4A3D-41BFDC1DCE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47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CEE4-B1A2-3519-B5EC-191EF8C9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341CB2-D520-FD53-C079-D74EAABAB1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91ACCE-F9EF-7CA7-8FE7-0A29E52EE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FCC3BD-7438-660C-BECF-7146FF4BE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183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DA5C7-AAAC-959F-B016-75675D80C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A40F30-74A2-667D-6C30-0BAAC24D3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8B9D68-6BC4-F3A5-3E0D-DCF0A8C29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D578CE-609E-BAE5-18CE-8A8872F93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68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3801-BB8B-6127-A474-A026FCB7E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6C5D043-1D8E-7C04-C461-7421D014F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F94CD95-4D37-39D1-3560-B4C4E6BAFE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8DD832-5472-197C-BEE2-E675A27AFA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F77D4-4469-5D45-B73D-791E3106A0E7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97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C0A4C5-84B9-9D64-92CC-35436E6C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" y="0"/>
            <a:ext cx="12193200" cy="6880176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FC523ED0-705B-FC4C-CA7F-FC2303FC77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11" y="2032344"/>
            <a:ext cx="8958407" cy="17402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>
                <a:solidFill>
                  <a:srgbClr val="FFFFFF"/>
                </a:solidFill>
                <a:latin typeface="GardaT Etica SM" pitchFamily="2" charset="0"/>
              </a:defRPr>
            </a:lvl1pPr>
          </a:lstStyle>
          <a:p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B655A1D8-3DA2-6427-FDB1-FC2E3EFA51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811" y="1578386"/>
            <a:ext cx="5613042" cy="326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rgbClr val="FFFFFF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241441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F71EC9-9935-4597-9864-32453A36685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096000" y="547469"/>
            <a:ext cx="6096000" cy="3189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DBBDC1E-2B81-1349-2666-F95D572FA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6" y="3190946"/>
            <a:ext cx="4904096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0225A2E9-F614-C8CF-0E50-07ED88C926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976201"/>
            <a:ext cx="4904096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7" name="Bildplatzhalter 2">
            <a:extLst>
              <a:ext uri="{FF2B5EF4-FFF2-40B4-BE49-F238E27FC236}">
                <a16:creationId xmlns:a16="http://schemas.microsoft.com/office/drawing/2014/main" id="{663DE5E5-8887-46ED-7C2D-AF948B147546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096000" y="3737467"/>
            <a:ext cx="6096000" cy="312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EC304C5-BE14-2FCA-E3F3-2322D6F53BF9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F193672E-834F-1254-E89F-41F25811B744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6AB997-D59F-22AF-0FB1-655A4D94D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E0B26E6-A92F-39BF-E015-D89D5D61B5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5" name="Textfeld 3">
            <a:extLst>
              <a:ext uri="{FF2B5EF4-FFF2-40B4-BE49-F238E27FC236}">
                <a16:creationId xmlns:a16="http://schemas.microsoft.com/office/drawing/2014/main" id="{591308D4-B980-B6FE-46CE-27E81F666076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285777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BA88833-FE40-8EE1-9598-39FFA1042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3747" y="174262"/>
            <a:ext cx="520721" cy="167204"/>
          </a:xfrm>
          <a:prstGeom prst="rect">
            <a:avLst/>
          </a:prstGeom>
        </p:spPr>
      </p:pic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88F873D3-E899-2B1C-E3C1-E322784FDBD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096000" y="559837"/>
            <a:ext cx="6096000" cy="3177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3AF8761D-77D3-101C-85FF-2C527029B28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096000" y="3737467"/>
            <a:ext cx="6096000" cy="312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A4B6DAF4-4F59-ED61-93A2-CFD9BCC61B5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559836"/>
            <a:ext cx="6096000" cy="6298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Inhaltsplatzhalter 6">
            <a:extLst>
              <a:ext uri="{FF2B5EF4-FFF2-40B4-BE49-F238E27FC236}">
                <a16:creationId xmlns:a16="http://schemas.microsoft.com/office/drawing/2014/main" id="{E291C173-F9E9-0218-F664-B68DA20199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333" y="3505912"/>
            <a:ext cx="4602772" cy="2852958"/>
          </a:xfrm>
          <a:solidFill>
            <a:schemeClr val="bg1"/>
          </a:solidFill>
        </p:spPr>
        <p:txBody>
          <a:bodyPr/>
          <a:lstStyle>
            <a:lvl1pPr>
              <a:defRPr b="0" i="0">
                <a:ln>
                  <a:noFill/>
                </a:ln>
                <a:noFill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CDCD1C0C-06F6-7EED-8294-86A62544E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5593" y="3980264"/>
            <a:ext cx="2367716" cy="399134"/>
          </a:xfrm>
        </p:spPr>
        <p:txBody>
          <a:bodyPr>
            <a:noAutofit/>
          </a:bodyPr>
          <a:lstStyle>
            <a:lvl1pPr algn="ctr">
              <a:defRPr sz="2800" b="0" i="0">
                <a:solidFill>
                  <a:srgbClr val="004F5B"/>
                </a:solidFill>
                <a:latin typeface="GardaT Etica SM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586E60DA-8E8F-565C-9FA6-23E27CECC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95592" y="4668554"/>
            <a:ext cx="2367716" cy="1180847"/>
          </a:xfrm>
        </p:spPr>
        <p:txBody>
          <a:bodyPr>
            <a:normAutofit/>
          </a:bodyPr>
          <a:lstStyle>
            <a:lvl1pPr algn="ctr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F86EBC3-79CF-DB5A-04C5-1646A2191903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B7A62AEA-24EA-B9FD-BF1C-A3AAB936590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EFF6FD6-68A2-86B0-102C-3A827B448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74338EE-8913-20A4-B529-12106B412E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8F8C7CAC-E745-6D19-7422-CEE64D84052C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98977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A4B6DAF4-4F59-ED61-93A2-CFD9BCC61B5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5998" y="547470"/>
            <a:ext cx="6096000" cy="631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BA88833-FE40-8EE1-9598-39FFA1042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3747" y="174262"/>
            <a:ext cx="520721" cy="167204"/>
          </a:xfrm>
          <a:prstGeom prst="rect">
            <a:avLst/>
          </a:prstGeom>
        </p:spPr>
      </p:pic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88F873D3-E899-2B1C-E3C1-E322784FDBD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720322" y="1639688"/>
            <a:ext cx="2751350" cy="1937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Bildplatzhalter 2">
            <a:extLst>
              <a:ext uri="{FF2B5EF4-FFF2-40B4-BE49-F238E27FC236}">
                <a16:creationId xmlns:a16="http://schemas.microsoft.com/office/drawing/2014/main" id="{2D674B02-1697-DF07-2ABE-E4CB0680D644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720321" y="3840468"/>
            <a:ext cx="2751350" cy="19376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6D219A8-28B7-7ED4-3B7C-44752DBAC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6" y="3190946"/>
            <a:ext cx="3467003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D3A9E31-95FE-13C3-F4D3-5995D4C330C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5" y="1976201"/>
            <a:ext cx="3467003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9BE214A-8677-9C03-2B46-6C0CA7A0D041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F116436-F2CD-EDD3-6918-1C0978444790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95DAFB9-8C62-B563-C8D0-DDBC945D0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A6789C2-919D-3503-40D7-BC465E311A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Textfeld 3">
            <a:extLst>
              <a:ext uri="{FF2B5EF4-FFF2-40B4-BE49-F238E27FC236}">
                <a16:creationId xmlns:a16="http://schemas.microsoft.com/office/drawing/2014/main" id="{F84B245D-D915-C63B-D03B-E6A709E0DCCF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3718318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F71EC9-9935-4597-9864-32453A36685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095999" y="547468"/>
            <a:ext cx="6096000" cy="21088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BA88833-FE40-8EE1-9598-39FFA1042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3747" y="174262"/>
            <a:ext cx="520721" cy="16720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84D5206-CF44-D014-3A19-C77FFAFA2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6" y="3190946"/>
            <a:ext cx="4904096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DA6337F1-8555-23DB-E5C4-72366AAA66E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5" y="1976201"/>
            <a:ext cx="4904095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6" name="Bildplatzhalter 2">
            <a:extLst>
              <a:ext uri="{FF2B5EF4-FFF2-40B4-BE49-F238E27FC236}">
                <a16:creationId xmlns:a16="http://schemas.microsoft.com/office/drawing/2014/main" id="{BA80AFBF-4229-7166-969C-9EEE23E618F9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096000" y="2656280"/>
            <a:ext cx="6096000" cy="2096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7" name="Bildplatzhalter 2">
            <a:extLst>
              <a:ext uri="{FF2B5EF4-FFF2-40B4-BE49-F238E27FC236}">
                <a16:creationId xmlns:a16="http://schemas.microsoft.com/office/drawing/2014/main" id="{84181333-28F0-7A79-01B5-188DC5E4B73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5999" y="4752722"/>
            <a:ext cx="6096000" cy="2105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FA1D4D-E715-F657-38B2-40FCD9DCAA3F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DAB6E248-C214-B1DA-A564-77429BDC8B96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852EEF0-79F2-7E85-9666-8C893F35BF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F8D62DB-BA1D-D0B3-F9B4-F6FC30611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5" name="Textfeld 3">
            <a:extLst>
              <a:ext uri="{FF2B5EF4-FFF2-40B4-BE49-F238E27FC236}">
                <a16:creationId xmlns:a16="http://schemas.microsoft.com/office/drawing/2014/main" id="{448BD915-EEA9-F42B-587D-12A113566817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3945986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A4B6DAF4-4F59-ED61-93A2-CFD9BCC61B5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5998" y="547469"/>
            <a:ext cx="6096000" cy="6310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BA88833-FE40-8EE1-9598-39FFA1042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3747" y="174262"/>
            <a:ext cx="520721" cy="167204"/>
          </a:xfrm>
          <a:prstGeom prst="rect">
            <a:avLst/>
          </a:prstGeom>
        </p:spPr>
      </p:pic>
      <p:sp>
        <p:nvSpPr>
          <p:cNvPr id="2" name="Bildplatzhalter 2">
            <a:extLst>
              <a:ext uri="{FF2B5EF4-FFF2-40B4-BE49-F238E27FC236}">
                <a16:creationId xmlns:a16="http://schemas.microsoft.com/office/drawing/2014/main" id="{2D674B02-1697-DF07-2ABE-E4CB0680D644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922368" y="972413"/>
            <a:ext cx="2347263" cy="1653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06D219A8-28B7-7ED4-3B7C-44752DBAC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6" y="3190946"/>
            <a:ext cx="3467003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D3A9E31-95FE-13C3-F4D3-5995D4C330C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5" y="1976201"/>
            <a:ext cx="3467003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316892C7-34D0-1547-0BFF-6DAB6C3C6DA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922365" y="2870610"/>
            <a:ext cx="2347263" cy="1653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936739B8-9E92-BE39-538F-8E6697E481F3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922364" y="4773195"/>
            <a:ext cx="2347263" cy="16530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A1252C7-9662-8DA8-C81A-50EA949F3DA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9F82B45-A5B4-ABB2-442C-E30EA74F77B1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6531B54-DF1C-D7D6-E447-0AE179F668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AB71D02-D8D0-D752-46DA-F18463DB3F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9" name="Textfeld 3">
            <a:extLst>
              <a:ext uri="{FF2B5EF4-FFF2-40B4-BE49-F238E27FC236}">
                <a16:creationId xmlns:a16="http://schemas.microsoft.com/office/drawing/2014/main" id="{16CAFFC7-5BE1-1ADF-0A2F-FA6D81A2D89B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3588483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id="{6C924F8B-BAC6-679F-F598-F96A2756C9B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156619" y="975596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356C12A4-598B-851E-F287-347CF03374EB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356432" y="975596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928674A1-2CE1-95C8-30CD-EACA0742C23F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156619" y="3689138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31BD42A2-B7D0-046E-BB3A-D89A25BD0A26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56432" y="3689138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ED40449-F454-9DB7-846C-00F02DDB2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6" y="3190946"/>
            <a:ext cx="3455998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D44CF01-AE84-1484-093A-30525D66EC2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976201"/>
            <a:ext cx="3455998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C401DB3-274A-EB90-2791-556BEF4DE9F2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AF26E2DA-D32C-ED8D-B9BE-FC6B87FCEA4C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A239894-8427-20CE-410A-A884B1D001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1593A69-DAF5-8C49-8B45-6D4FE555D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D5E54A89-86F5-12D5-5E5D-EC613C88F49D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3414815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7B0347-824D-9A5E-0EF7-48473B0D0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332" y="5001315"/>
            <a:ext cx="3643259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43EC872C-9588-B31B-C4A8-8331EABC0F0A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274370" y="2013638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DB0417F-178D-BEB4-64F9-364893376920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426333" y="2013638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70C6F33C-0FCC-72CE-F836-5C3CC2CEF71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8186286" y="2013638"/>
            <a:ext cx="3643259" cy="25658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55F2710-6AFE-01F3-04CF-217F2790AB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6308" y="5001315"/>
            <a:ext cx="3643259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91922CDF-7032-6C64-AC6A-72F9B18A31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86284" y="5001315"/>
            <a:ext cx="3643259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AA39B39-563C-232E-C13E-167158D637D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6331" y="1044189"/>
            <a:ext cx="11403211" cy="8944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F05F16-0519-931B-987C-43C415E0A21B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44524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D7D25A1-07E6-924C-E00A-6013C968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47469"/>
            <a:ext cx="6096000" cy="3190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F71EC9-9935-4597-9864-32453A36685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096000" y="542772"/>
            <a:ext cx="6096000" cy="3195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5" name="Bildplatzhalter 2">
            <a:extLst>
              <a:ext uri="{FF2B5EF4-FFF2-40B4-BE49-F238E27FC236}">
                <a16:creationId xmlns:a16="http://schemas.microsoft.com/office/drawing/2014/main" id="{67DE6D9E-59F0-92D5-5414-C265F739D551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6096000" y="3721718"/>
            <a:ext cx="6096000" cy="313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" name="Bildplatzhalter 2">
            <a:extLst>
              <a:ext uri="{FF2B5EF4-FFF2-40B4-BE49-F238E27FC236}">
                <a16:creationId xmlns:a16="http://schemas.microsoft.com/office/drawing/2014/main" id="{C4E2E4A5-E9B9-FD41-FE8C-FB7A541BC6AF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0" y="3721718"/>
            <a:ext cx="6096000" cy="313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705CD1C-8CC2-5A4A-4FDB-FE54E5EE6A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2883" y="2002521"/>
            <a:ext cx="4602772" cy="2852958"/>
          </a:xfrm>
          <a:solidFill>
            <a:schemeClr val="bg1"/>
          </a:solidFill>
        </p:spPr>
        <p:txBody>
          <a:bodyPr/>
          <a:lstStyle>
            <a:lvl1pPr>
              <a:defRPr b="0" i="0">
                <a:ln>
                  <a:noFill/>
                </a:ln>
                <a:noFill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77C1E3-2786-6810-348E-4C63D4D7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2143" y="2476873"/>
            <a:ext cx="2367716" cy="399134"/>
          </a:xfrm>
        </p:spPr>
        <p:txBody>
          <a:bodyPr>
            <a:noAutofit/>
          </a:bodyPr>
          <a:lstStyle>
            <a:lvl1pPr algn="ctr">
              <a:defRPr sz="2800" b="0" i="0">
                <a:solidFill>
                  <a:srgbClr val="004F5B"/>
                </a:solidFill>
                <a:latin typeface="GardaT Etica SM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3897557-5D61-A632-D7C7-AF6B15E04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12142" y="3165163"/>
            <a:ext cx="2367716" cy="1180847"/>
          </a:xfrm>
        </p:spPr>
        <p:txBody>
          <a:bodyPr>
            <a:normAutofit/>
          </a:bodyPr>
          <a:lstStyle>
            <a:lvl1pPr algn="ctr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C7593A-8256-EC6E-568F-282803A7472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923A97-CF7C-7163-B177-C247577F618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6ED3A28-0673-4B53-CA56-5CAF2F75F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A3A4B16-3D0A-F79F-463C-41BB8C2C8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1" name="Textfeld 3">
            <a:extLst>
              <a:ext uri="{FF2B5EF4-FFF2-40B4-BE49-F238E27FC236}">
                <a16:creationId xmlns:a16="http://schemas.microsoft.com/office/drawing/2014/main" id="{521DEB6B-1771-EDC2-1F0E-08DCE8D73DA1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211872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349E19B-21FD-CF67-88D3-95B2F788C2EC}"/>
              </a:ext>
            </a:extLst>
          </p:cNvPr>
          <p:cNvSpPr/>
          <p:nvPr userDrawn="1"/>
        </p:nvSpPr>
        <p:spPr>
          <a:xfrm>
            <a:off x="3375985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001106A-2E33-1573-27C7-FC67BFE89256}"/>
              </a:ext>
            </a:extLst>
          </p:cNvPr>
          <p:cNvSpPr/>
          <p:nvPr userDrawn="1"/>
        </p:nvSpPr>
        <p:spPr>
          <a:xfrm>
            <a:off x="6226655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B7A901F-DDCC-088D-5D8A-06AD3731CAAC}"/>
              </a:ext>
            </a:extLst>
          </p:cNvPr>
          <p:cNvSpPr/>
          <p:nvPr userDrawn="1"/>
        </p:nvSpPr>
        <p:spPr>
          <a:xfrm>
            <a:off x="9077325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1B936F0-DA57-C964-1A7B-F4A994631886}"/>
              </a:ext>
            </a:extLst>
          </p:cNvPr>
          <p:cNvSpPr/>
          <p:nvPr userDrawn="1"/>
        </p:nvSpPr>
        <p:spPr>
          <a:xfrm>
            <a:off x="498737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A27A7DC-2EC5-E85B-8E2F-4A6D8DDE0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44" y="3456465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7B0347-824D-9A5E-0EF7-48473B0D0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8886" y="3970148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094887A9-0A36-069B-B9BA-A38C927C06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9290" y="3457848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2E539A9C-FF32-2A84-2788-18E98DA65E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3036" y="3970148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62CBA8BF-B388-D4A3-966C-9CDC582E0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6739" y="3456465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6DE49C33-9BB9-4F7F-B4BE-6430184966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6739" y="3962838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B5EE8736-4F0A-9111-10F7-4C7BD43DAE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4463" y="3456465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1" name="Textplatzhalter 7">
            <a:extLst>
              <a:ext uri="{FF2B5EF4-FFF2-40B4-BE49-F238E27FC236}">
                <a16:creationId xmlns:a16="http://schemas.microsoft.com/office/drawing/2014/main" id="{E3F15043-1E10-C3C4-0F26-993C3D1EC3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4463" y="3970148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6B3B456-CFD9-4F62-ADBE-C2671B1EFAA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8B9C396-69EE-27E7-8C26-772836907745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887454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349E19B-21FD-CF67-88D3-95B2F788C2EC}"/>
              </a:ext>
            </a:extLst>
          </p:cNvPr>
          <p:cNvSpPr/>
          <p:nvPr userDrawn="1"/>
        </p:nvSpPr>
        <p:spPr>
          <a:xfrm>
            <a:off x="3405782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001106A-2E33-1573-27C7-FC67BFE89256}"/>
              </a:ext>
            </a:extLst>
          </p:cNvPr>
          <p:cNvSpPr/>
          <p:nvPr userDrawn="1"/>
        </p:nvSpPr>
        <p:spPr>
          <a:xfrm>
            <a:off x="6253233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B7A901F-DDCC-088D-5D8A-06AD3731CAAC}"/>
              </a:ext>
            </a:extLst>
          </p:cNvPr>
          <p:cNvSpPr/>
          <p:nvPr userDrawn="1"/>
        </p:nvSpPr>
        <p:spPr>
          <a:xfrm>
            <a:off x="9100684" y="2135378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1B936F0-DA57-C964-1A7B-F4A994631886}"/>
              </a:ext>
            </a:extLst>
          </p:cNvPr>
          <p:cNvSpPr/>
          <p:nvPr userDrawn="1"/>
        </p:nvSpPr>
        <p:spPr>
          <a:xfrm>
            <a:off x="438156" y="2175656"/>
            <a:ext cx="2615939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A27A7DC-2EC5-E85B-8E2F-4A6D8DDE01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665" y="3448681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7B0347-824D-9A5E-0EF7-48473B0D0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1664" y="3963273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094887A9-0A36-069B-B9BA-A38C927C06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9290" y="3456729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2E539A9C-FF32-2A84-2788-18E98DA65E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9290" y="3971321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62CBA8BF-B388-D4A3-966C-9CDC582E0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6740" y="3448681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6DE49C33-9BB9-4F7F-B4BE-6430184966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66739" y="3963273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B5EE8736-4F0A-9111-10F7-4C7BD43DAE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14191" y="3448681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6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1" name="Textplatzhalter 7">
            <a:extLst>
              <a:ext uri="{FF2B5EF4-FFF2-40B4-BE49-F238E27FC236}">
                <a16:creationId xmlns:a16="http://schemas.microsoft.com/office/drawing/2014/main" id="{E3F15043-1E10-C3C4-0F26-993C3D1EC3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14190" y="3963273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6B3B456-CFD9-4F62-ADBE-C2671B1EFAA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FAC8460-7BE5-ADF9-C8D0-04756B8194C6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54000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CD6797-18CB-1CA8-E107-8B7A2C2A6F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24200" t="36060" r="24256" b="1189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8EC05E-F2F2-DF63-C92D-1C08112A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334" y="2537617"/>
            <a:ext cx="9205332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>
                <a:solidFill>
                  <a:srgbClr val="004F5B"/>
                </a:solidFill>
                <a:latin typeface="GardaT Etica SM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45DFBE-AFB9-1001-D064-D40660D13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8462" y="204747"/>
            <a:ext cx="632063" cy="2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2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8401A49-CCB8-4CF0-7926-7E87CA8F0612}"/>
              </a:ext>
            </a:extLst>
          </p:cNvPr>
          <p:cNvSpPr/>
          <p:nvPr userDrawn="1"/>
        </p:nvSpPr>
        <p:spPr>
          <a:xfrm>
            <a:off x="4566373" y="2267505"/>
            <a:ext cx="3110951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1203292-28FF-DF86-57CF-8D063CBA0BA6}"/>
              </a:ext>
            </a:extLst>
          </p:cNvPr>
          <p:cNvSpPr/>
          <p:nvPr userDrawn="1"/>
        </p:nvSpPr>
        <p:spPr>
          <a:xfrm>
            <a:off x="8128296" y="2267505"/>
            <a:ext cx="3110951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349E19B-21FD-CF67-88D3-95B2F788C2EC}"/>
              </a:ext>
            </a:extLst>
          </p:cNvPr>
          <p:cNvSpPr/>
          <p:nvPr userDrawn="1"/>
        </p:nvSpPr>
        <p:spPr>
          <a:xfrm>
            <a:off x="1004450" y="2259457"/>
            <a:ext cx="3110951" cy="34076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094887A9-0A36-069B-B9BA-A38C927C06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6296" y="3456729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2E539A9C-FF32-2A84-2788-18E98DA65E1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66296" y="3971321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62CBA8BF-B388-D4A3-966C-9CDC582E09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7386" y="3429000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6DE49C33-9BB9-4F7F-B4BE-64301849662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1536" y="3963273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B5EE8736-4F0A-9111-10F7-4C7BD43DAE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89309" y="3429000"/>
            <a:ext cx="1988924" cy="289156"/>
          </a:xfrm>
        </p:spPr>
        <p:txBody>
          <a:bodyPr>
            <a:normAutofit/>
          </a:bodyPr>
          <a:lstStyle>
            <a:lvl1pPr algn="ctr">
              <a:defRPr sz="1400">
                <a:solidFill>
                  <a:schemeClr val="accent2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1" name="Textplatzhalter 7">
            <a:extLst>
              <a:ext uri="{FF2B5EF4-FFF2-40B4-BE49-F238E27FC236}">
                <a16:creationId xmlns:a16="http://schemas.microsoft.com/office/drawing/2014/main" id="{E3F15043-1E10-C3C4-0F26-993C3D1EC3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9309" y="3972059"/>
            <a:ext cx="1988924" cy="1180847"/>
          </a:xfrm>
        </p:spPr>
        <p:txBody>
          <a:bodyPr>
            <a:normAutofit/>
          </a:bodyPr>
          <a:lstStyle>
            <a:lvl1pPr algn="ctr"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91E7CA-A275-962E-1DA7-91153564486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892ED61-0931-B25F-F283-17373F4E8E62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421294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F7C0C9E-7299-225E-584E-600B664C0A6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06258" y="1630458"/>
            <a:ext cx="2423663" cy="304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16549CE1-679F-5AF8-11D0-53792E9E380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09183" y="1630458"/>
            <a:ext cx="2423663" cy="3043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705E7A-92C4-809C-47BE-464BFBEF94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9183" y="5345723"/>
            <a:ext cx="2423663" cy="972182"/>
          </a:xfrm>
        </p:spPr>
        <p:txBody>
          <a:bodyPr>
            <a:normAutofit/>
          </a:bodyPr>
          <a:lstStyle>
            <a:lvl1pPr>
              <a:defRPr sz="1000" b="0">
                <a:solidFill>
                  <a:srgbClr val="192A3B"/>
                </a:solidFill>
              </a:defRPr>
            </a:lvl1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Contact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CBA4359-7288-9858-3327-2DF8E366B6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06257" y="5345723"/>
            <a:ext cx="2423663" cy="972182"/>
          </a:xfrm>
        </p:spPr>
        <p:txBody>
          <a:bodyPr>
            <a:normAutofit/>
          </a:bodyPr>
          <a:lstStyle>
            <a:lvl1pPr>
              <a:defRPr sz="1000" b="0">
                <a:solidFill>
                  <a:srgbClr val="192A3B"/>
                </a:solidFill>
              </a:defRPr>
            </a:lvl1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Contact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9F8D179A-4ADE-20F6-713D-8562FFFC2A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06256" y="4839500"/>
            <a:ext cx="2423663" cy="224870"/>
          </a:xfrm>
        </p:spPr>
        <p:txBody>
          <a:bodyPr>
            <a:noAutofit/>
          </a:bodyPr>
          <a:lstStyle>
            <a:lvl1pPr algn="ctr">
              <a:defRPr sz="1800" b="1">
                <a:solidFill>
                  <a:schemeClr val="accent6"/>
                </a:solidFill>
              </a:defRPr>
            </a:lvl1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NAME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E1BB4115-8322-DFED-F6F9-A15A20E170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9183" y="4839500"/>
            <a:ext cx="2423663" cy="224870"/>
          </a:xfrm>
        </p:spPr>
        <p:txBody>
          <a:bodyPr>
            <a:noAutofit/>
          </a:bodyPr>
          <a:lstStyle>
            <a:lvl1pPr algn="ctr">
              <a:defRPr sz="1800" b="1">
                <a:solidFill>
                  <a:schemeClr val="accent6"/>
                </a:solidFill>
              </a:defRPr>
            </a:lvl1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NAME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1704B352-71DA-348F-6B42-A19AEBE2A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CCD21B5-C02F-E475-22A3-DCF5D1CAD628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CABD589-3FFC-BC53-D848-33B580EDC51D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7591D85-B331-3281-8ECE-58AD72801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8F64E4D-79D3-4431-2777-75FE1F46DE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1" name="Textfeld 3">
            <a:extLst>
              <a:ext uri="{FF2B5EF4-FFF2-40B4-BE49-F238E27FC236}">
                <a16:creationId xmlns:a16="http://schemas.microsoft.com/office/drawing/2014/main" id="{67B2166E-7F10-795E-50C8-6D8845CD7F62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390549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D7D25A1-07E6-924C-E00A-6013C968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339" y="861537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C7593A-8256-EC6E-568F-282803A7472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923A97-CF7C-7163-B177-C247577F618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6ED3A28-0673-4B53-CA56-5CAF2F75F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A3A4B16-3D0A-F79F-463C-41BB8C2C8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B6D7DD4A-E99A-9964-1DD0-4F133B0D8A50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310050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id="{3AD8FF5D-6F0B-849B-48CE-D46380067C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153601" y="861538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539A9DE9-B2B4-B08B-BCDC-FE2669AA4C3D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006813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67D38CA1-1341-44A6-8309-540F18C9BFF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535840" y="4633665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00D06FA1-86AF-8373-2871-E901B8D04B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93102" y="4633666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8FA20C7-821B-9A3B-1DBB-4BF1426A6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756" y="1540933"/>
            <a:ext cx="2292143" cy="10299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4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E0B0AF8-64FB-4DE7-BBA2-409A3EB976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1755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16521BF-DA3D-A5CA-6749-6E2C9089C9F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22451" y="2982066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838C04BF-7C88-64FA-AEF4-50E429E61C1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22450" y="3518931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348E133-AF26-054D-71D2-A2E984974A8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318099" y="2953364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41407D9-5340-8EF7-7AB8-3B21EC6E98F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318098" y="3490229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D52E67F-26C5-07C0-2F1B-C9A56E5AED1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247014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2D60C086-407A-C849-7329-8049248F3A4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247014" y="1510980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9C6CBAB-83FA-3199-3D5D-55FC4A28BE2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581755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3FA8E478-B183-ADB6-96D6-CE67DAB8579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247014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0DADF098-B505-B468-FF7E-BD300AFD293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247014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D17992C3-6FEF-C76D-132B-7ED56FCB48B9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570833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F3CB7BA4-5C8A-7473-3DE6-141A3B786C78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66100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D7D25A1-07E6-924C-E00A-6013C968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339" y="861537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C7593A-8256-EC6E-568F-282803A7472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923A97-CF7C-7163-B177-C247577F618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6ED3A28-0673-4B53-CA56-5CAF2F75F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A3A4B16-3D0A-F79F-463C-41BB8C2C8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B6D7DD4A-E99A-9964-1DD0-4F133B0D8A50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310050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id="{3AD8FF5D-6F0B-849B-48CE-D46380067C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153601" y="861538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539A9DE9-B2B4-B08B-BCDC-FE2669AA4C3D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006813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67D38CA1-1341-44A6-8309-540F18C9BFF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535840" y="4633665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00D06FA1-86AF-8373-2871-E901B8D04B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93102" y="4633666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8FA20C7-821B-9A3B-1DBB-4BF1426A6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756" y="1540933"/>
            <a:ext cx="2292143" cy="10299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4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E0B0AF8-64FB-4DE7-BBA2-409A3EB976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1755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16521BF-DA3D-A5CA-6749-6E2C9089C9F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22451" y="2982066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838C04BF-7C88-64FA-AEF4-50E429E61C1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22450" y="3518931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348E133-AF26-054D-71D2-A2E984974A8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318099" y="2953364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41407D9-5340-8EF7-7AB8-3B21EC6E98F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318098" y="3490229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D52E67F-26C5-07C0-2F1B-C9A56E5AED1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247014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2D60C086-407A-C849-7329-8049248F3A4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247014" y="1510980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9C6CBAB-83FA-3199-3D5D-55FC4A28BE2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581755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3FA8E478-B183-ADB6-96D6-CE67DAB8579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247014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0DADF098-B505-B468-FF7E-BD300AFD293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247014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D17992C3-6FEF-C76D-132B-7ED56FCB48B9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570833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D3CF8F2F-4AE2-18EC-CFDB-C93C3AF692FB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418199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C7593A-8256-EC6E-568F-282803A7472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923A97-CF7C-7163-B177-C247577F618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6ED3A28-0673-4B53-CA56-5CAF2F75F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A3A4B16-3D0A-F79F-463C-41BB8C2C8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22" name="Titel 1">
            <a:extLst>
              <a:ext uri="{FF2B5EF4-FFF2-40B4-BE49-F238E27FC236}">
                <a16:creationId xmlns:a16="http://schemas.microsoft.com/office/drawing/2014/main" id="{18FA20C7-821B-9A3B-1DBB-4BF1426A6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123" y="1626478"/>
            <a:ext cx="2292143" cy="10299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4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E0B0AF8-64FB-4DE7-BBA2-409A3EB976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63122" y="1118063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348E133-AF26-054D-71D2-A2E984974A8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695751" y="111486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41407D9-5340-8EF7-7AB8-3B21EC6E98F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695750" y="1651726"/>
            <a:ext cx="2292143" cy="100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D52E67F-26C5-07C0-2F1B-C9A56E5AED1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528381" y="1118063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2D60C086-407A-C849-7329-8049248F3A4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528381" y="1596525"/>
            <a:ext cx="2292143" cy="10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D19FE5-D046-8557-4F13-91A1D81A535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63121" y="28826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093C248-15B9-63CA-AD20-3438FA66A51E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695750" y="2879416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EC173496-9C1D-33FE-316A-DA157F03EF97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695749" y="3416281"/>
            <a:ext cx="2292143" cy="100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EF335C0B-4928-4EE8-5E5F-85D9C7950555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28380" y="28826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149447-F566-AD2A-498D-C84F5F66557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9528380" y="3361080"/>
            <a:ext cx="2292143" cy="10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68D3BB2E-501B-09CB-4AE6-B54866E3969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3863121" y="464378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A04F795C-26AC-01DF-3A85-CC218A83CF7C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6695750" y="4640586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3F26D5C-C65E-5716-4A02-E44A204A1D9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695749" y="5177451"/>
            <a:ext cx="2292143" cy="100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3765B289-4800-8B48-BA96-68F279E2FCB4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528380" y="464378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accent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9E8D5DA7-FF97-3380-4BB3-6EE5EB822C6B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9528380" y="5122250"/>
            <a:ext cx="2292143" cy="10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BED43B6A-B8D4-5438-4835-77797575E1EB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863118" y="3416281"/>
            <a:ext cx="2292143" cy="100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5E173E91-DC64-2F3B-5AF3-C3DB12BC5569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3863118" y="5177451"/>
            <a:ext cx="2292143" cy="100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62E22360-61E1-9D30-8002-2EABEA560903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359368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D7D25A1-07E6-924C-E00A-6013C968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339" y="861537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7C7593A-8256-EC6E-568F-282803A74720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6923A97-CF7C-7163-B177-C247577F6187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6ED3A28-0673-4B53-CA56-5CAF2F75FF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DA3A4B16-3D0A-F79F-463C-41BB8C2C87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5" name="Bildplatzhalter 2">
            <a:extLst>
              <a:ext uri="{FF2B5EF4-FFF2-40B4-BE49-F238E27FC236}">
                <a16:creationId xmlns:a16="http://schemas.microsoft.com/office/drawing/2014/main" id="{B6D7DD4A-E99A-9964-1DD0-4F133B0D8A50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310050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id="{3AD8FF5D-6F0B-849B-48CE-D46380067C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153601" y="861538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539A9DE9-B2B4-B08B-BCDC-FE2669AA4C3D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9006813" y="2747600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67D38CA1-1341-44A6-8309-540F18C9BFF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535840" y="4633665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id="{00D06FA1-86AF-8373-2871-E901B8D04B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193102" y="4633666"/>
            <a:ext cx="2813711" cy="18860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18FA20C7-821B-9A3B-1DBB-4BF1426A6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756" y="1540933"/>
            <a:ext cx="2292143" cy="10299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14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9E0B0AF8-64FB-4DE7-BBA2-409A3EB9769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1755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16521BF-DA3D-A5CA-6749-6E2C9089C9F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22451" y="2982066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838C04BF-7C88-64FA-AEF4-50E429E61C12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22450" y="3518931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B348E133-AF26-054D-71D2-A2E984974A8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318099" y="2953364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41407D9-5340-8EF7-7AB8-3B21EC6E98F6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318098" y="3490229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0D52E67F-26C5-07C0-2F1B-C9A56E5AED1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247014" y="1032518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2D60C086-407A-C849-7329-8049248F3A4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247014" y="1510980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9C6CBAB-83FA-3199-3D5D-55FC4A28BE27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581755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3FA8E478-B183-ADB6-96D6-CE67DAB8579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247014" y="4951221"/>
            <a:ext cx="2292143" cy="314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0DADF098-B505-B468-FF7E-BD300AFD293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247014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0" name="Textplatzhalter 2">
            <a:extLst>
              <a:ext uri="{FF2B5EF4-FFF2-40B4-BE49-F238E27FC236}">
                <a16:creationId xmlns:a16="http://schemas.microsoft.com/office/drawing/2014/main" id="{D17992C3-6FEF-C76D-132B-7ED56FCB48B9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570833" y="5429683"/>
            <a:ext cx="2292143" cy="8750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b="0" i="0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FA1B2691-90E2-B1B1-1B57-45B234D58C8E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151606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7B0347-824D-9A5E-0EF7-48473B0D0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0499" y="4594915"/>
            <a:ext cx="2641600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55F2710-6AFE-01F3-04CF-217F2790AB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4037" y="4594915"/>
            <a:ext cx="2641600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91922CDF-7032-6C64-AC6A-72F9B18A31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07575" y="4594915"/>
            <a:ext cx="2641600" cy="1180847"/>
          </a:xfrm>
        </p:spPr>
        <p:txBody>
          <a:bodyPr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sz="1800" dirty="0"/>
              <a:t>Text</a:t>
            </a:r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35E141-C898-A670-BDB1-3BACECCAC295}"/>
              </a:ext>
            </a:extLst>
          </p:cNvPr>
          <p:cNvSpPr/>
          <p:nvPr userDrawn="1"/>
        </p:nvSpPr>
        <p:spPr>
          <a:xfrm>
            <a:off x="1360498" y="1450285"/>
            <a:ext cx="2641600" cy="26416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BBB2E2-B554-5CA4-CB4C-2E2B0356B1C6}"/>
              </a:ext>
            </a:extLst>
          </p:cNvPr>
          <p:cNvSpPr/>
          <p:nvPr userDrawn="1"/>
        </p:nvSpPr>
        <p:spPr>
          <a:xfrm>
            <a:off x="4834037" y="1450285"/>
            <a:ext cx="2641600" cy="26416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2EB786-2CF9-AC05-46E0-3A35C529E72E}"/>
              </a:ext>
            </a:extLst>
          </p:cNvPr>
          <p:cNvSpPr/>
          <p:nvPr userDrawn="1"/>
        </p:nvSpPr>
        <p:spPr>
          <a:xfrm>
            <a:off x="8307575" y="1450285"/>
            <a:ext cx="2641600" cy="264160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6A369D-F315-2857-1F04-3D29B1F7CAE5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4249234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C21CB49-6392-79DC-3AB7-3098EBBC9B8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806258" y="871539"/>
            <a:ext cx="9014266" cy="522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67858E4-B3A8-08E0-001E-16769D83B51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192" y="3038946"/>
            <a:ext cx="7248425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DE8574-346F-0C68-1689-3AC176BA82CF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867415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DC21CB49-6392-79DC-3AB7-3098EBBC9B8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6957" y="871539"/>
            <a:ext cx="8943642" cy="522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67858E4-B3A8-08E0-001E-16769D83B51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56401" y="3038946"/>
            <a:ext cx="5064124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92BB5-7621-E129-8966-0ABB70505FD1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36034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66006B5-3AE1-C052-1726-C90AD75C292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07294" y="795059"/>
            <a:ext cx="2782483" cy="5551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E9E5E8EB-C2BF-3598-8799-CFE2CE62D5AE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111466" y="795059"/>
            <a:ext cx="5724523" cy="2633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1A6DC771-1ADE-3D7D-4BEF-937633DAE58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370737" y="3498574"/>
            <a:ext cx="5560132" cy="2860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F5D686D7-0E79-1D79-3F3E-7BCA667C401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370737" y="802205"/>
            <a:ext cx="2659769" cy="2626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72668FCA-3287-6B0D-B1D3-8522304C3BC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011829" y="3498575"/>
            <a:ext cx="2824160" cy="2853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C8EBBF-25D0-7553-F649-6F97ED2764BF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426157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3FB69C7-FA7E-235F-151D-114204425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200" t="36060" r="24256" b="1189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F8888A-3B06-979F-A855-68B8BCF9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1786" y="2297151"/>
            <a:ext cx="7248425" cy="35609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ED127033-CE1D-F182-3989-7F99316B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5ACEDE8-CB9D-0DC8-D273-F100E46675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71787" y="1219465"/>
            <a:ext cx="7248425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7C1127-8EE2-61CC-B7AE-8EC4534D116B}"/>
              </a:ext>
            </a:extLst>
          </p:cNvPr>
          <p:cNvGrpSpPr/>
          <p:nvPr userDrawn="1"/>
        </p:nvGrpSpPr>
        <p:grpSpPr>
          <a:xfrm>
            <a:off x="5873900" y="178255"/>
            <a:ext cx="5925978" cy="200513"/>
            <a:chOff x="5873900" y="178255"/>
            <a:chExt cx="5925978" cy="200513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94015B8-A096-88C3-3EBA-43C4F8F88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900" y="178256"/>
              <a:ext cx="444199" cy="19560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01DD5F9-5CE5-1870-3B75-A6E6A9AC7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174278" y="178255"/>
              <a:ext cx="625600" cy="200513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4EC6BA-9042-BC23-04EA-73807874AAE8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9CB5793-C5CD-D815-7A72-9847B0EB6A4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BC939C4-01C9-C16C-9C08-8208C6CF9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B257E01-E6C4-5334-0EF5-BCC532825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5" name="Textfeld 3">
            <a:extLst>
              <a:ext uri="{FF2B5EF4-FFF2-40B4-BE49-F238E27FC236}">
                <a16:creationId xmlns:a16="http://schemas.microsoft.com/office/drawing/2014/main" id="{0EFAE3CB-6E07-165E-DE68-00211928AFE9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29052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66006B5-3AE1-C052-1726-C90AD75C292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053506" y="795059"/>
            <a:ext cx="2782483" cy="5551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E9E5E8EB-C2BF-3598-8799-CFE2CE62D5AE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08475" y="795059"/>
            <a:ext cx="5724523" cy="2633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1A6DC771-1ADE-3D7D-4BEF-937633DAE58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13004" y="3498574"/>
            <a:ext cx="5560132" cy="2860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F5D686D7-0E79-1D79-3F3E-7BCA667C401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313367" y="802205"/>
            <a:ext cx="2659769" cy="2626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72668FCA-3287-6B0D-B1D3-8522304C3BC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8475" y="3498575"/>
            <a:ext cx="2824160" cy="2853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653C2D-9B55-8CAF-788F-7B9616F25E4E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447376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780E18-51EA-D8CF-8B02-C34D3D3FB6E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5A608C5-3144-8B89-A9D4-7E7365F1D42F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9208ED4-DC96-1AFB-F12C-E22E72CD9A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BC8B80E-DA21-26DF-4BD5-B860DE073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73FB8F8-8E4B-6FA8-C6C0-9B542E1CB14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6835" y="871538"/>
            <a:ext cx="11303689" cy="3210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13F6CB8-45DD-9F0F-34BB-6F358C7754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1995" y="4793142"/>
            <a:ext cx="5278530" cy="12746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43CD2D0-8C83-0142-7FC9-C468CA0541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41994" y="4359155"/>
            <a:ext cx="5278529" cy="4339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EDCA8FB-22D2-2539-A1DC-4E56437E5784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3933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9505355-5438-18A7-B21D-3DE4502C9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1786" y="2297151"/>
            <a:ext cx="7248425" cy="35609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FA983FA7-ED80-223D-80A1-EDD67F29623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71787" y="1219465"/>
            <a:ext cx="7248425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grpSp>
        <p:nvGrpSpPr>
          <p:cNvPr id="5" name="Gruppieren 2">
            <a:extLst>
              <a:ext uri="{FF2B5EF4-FFF2-40B4-BE49-F238E27FC236}">
                <a16:creationId xmlns:a16="http://schemas.microsoft.com/office/drawing/2014/main" id="{1970E18B-BE78-AF3D-60E3-2BCA1AC7360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6" name="Rechteck 3">
              <a:extLst>
                <a:ext uri="{FF2B5EF4-FFF2-40B4-BE49-F238E27FC236}">
                  <a16:creationId xmlns:a16="http://schemas.microsoft.com/office/drawing/2014/main" id="{42E51F1A-2354-EA47-2A8C-A1D58E73910C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Grafik 6">
              <a:extLst>
                <a:ext uri="{FF2B5EF4-FFF2-40B4-BE49-F238E27FC236}">
                  <a16:creationId xmlns:a16="http://schemas.microsoft.com/office/drawing/2014/main" id="{B2F2BA02-8987-9CFB-4F72-0FB567E66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9" name="Grafik 7">
              <a:extLst>
                <a:ext uri="{FF2B5EF4-FFF2-40B4-BE49-F238E27FC236}">
                  <a16:creationId xmlns:a16="http://schemas.microsoft.com/office/drawing/2014/main" id="{1EF31F98-3104-EF6E-74DE-0F5860CA4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2" name="Textfeld 3">
            <a:extLst>
              <a:ext uri="{FF2B5EF4-FFF2-40B4-BE49-F238E27FC236}">
                <a16:creationId xmlns:a16="http://schemas.microsoft.com/office/drawing/2014/main" id="{B625F3D1-2614-DE9F-D2B6-E32FD15B3260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130729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8888A-3B06-979F-A855-68B8BCF9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1786" y="2297151"/>
            <a:ext cx="7248425" cy="35609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0" i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1800" dirty="0">
                <a:effectLst/>
                <a:latin typeface="Montserrat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Text</a:t>
            </a:r>
          </a:p>
        </p:txBody>
      </p: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ED127033-CE1D-F182-3989-7F99316B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5ACEDE8-CB9D-0DC8-D273-F100E46675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471787" y="1219465"/>
            <a:ext cx="7248425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7C1127-8EE2-61CC-B7AE-8EC4534D116B}"/>
              </a:ext>
            </a:extLst>
          </p:cNvPr>
          <p:cNvGrpSpPr/>
          <p:nvPr userDrawn="1"/>
        </p:nvGrpSpPr>
        <p:grpSpPr>
          <a:xfrm>
            <a:off x="5873900" y="178255"/>
            <a:ext cx="5925978" cy="200513"/>
            <a:chOff x="5873900" y="178255"/>
            <a:chExt cx="5925978" cy="200513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94015B8-A096-88C3-3EBA-43C4F8F887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900" y="178256"/>
              <a:ext cx="444199" cy="19560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01DD5F9-5CE5-1870-3B75-A6E6A9AC7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174278" y="178255"/>
              <a:ext cx="625600" cy="200513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4EC6BA-9042-BC23-04EA-73807874AAE8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9CB5793-C5CD-D815-7A72-9847B0EB6A4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BC939C4-01C9-C16C-9C08-8208C6CF9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B257E01-E6C4-5334-0EF5-BCC5328257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5" name="Textfeld 3">
            <a:extLst>
              <a:ext uri="{FF2B5EF4-FFF2-40B4-BE49-F238E27FC236}">
                <a16:creationId xmlns:a16="http://schemas.microsoft.com/office/drawing/2014/main" id="{7992F7DF-BE8E-85CB-7DB2-E3560333A19B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51494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8888A-3B06-979F-A855-68B8BCF9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16" y="4232479"/>
            <a:ext cx="4904096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3EE8B4-0DFB-31E1-4860-38F2CD24CB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78552" y="2504196"/>
            <a:ext cx="4890378" cy="157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0F8167E-6718-8B49-7FB6-5C6B1D9E2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2956" y="2027402"/>
            <a:ext cx="5844048" cy="3938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5020935-A682-913C-5F33-8DA6ED81516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8941B941-8161-F454-951A-1F03DABB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55D7082-2420-3294-6F0A-6769914BB90E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AA6E02D-CCBD-86BD-0F35-75F5B136487D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4EB9E49-8054-57B7-C22F-3D121AD5AF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75BCA97-8749-2176-6036-DBA838E9B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6" name="Textfeld 3">
            <a:extLst>
              <a:ext uri="{FF2B5EF4-FFF2-40B4-BE49-F238E27FC236}">
                <a16:creationId xmlns:a16="http://schemas.microsoft.com/office/drawing/2014/main" id="{1005EA34-0A04-2767-33E3-F0F9662EB5E0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95379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744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8888A-3B06-979F-A855-68B8BCF9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8116" y="3747780"/>
            <a:ext cx="4904096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rgbClr val="000000"/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3EE8B4-0DFB-31E1-4860-38F2CD24CB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78552" y="2335959"/>
            <a:ext cx="4890378" cy="10930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 </a:t>
            </a:r>
            <a:r>
              <a:rPr lang="de-DE" dirty="0" err="1"/>
              <a:t>big</a:t>
            </a:r>
            <a:endParaRPr lang="de-DE" dirty="0"/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8941B941-8161-F454-951A-1F03DABB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44EB3C70-23B7-1B43-9BA8-16893C9A3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2956" y="2027402"/>
            <a:ext cx="5844048" cy="3938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DC5063-C967-6E75-5350-7C5972E12943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40B4F30-9292-86E1-656C-940532712FBE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328FD99-ACB9-3CBB-92E0-2A0930EFE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7953BE8-76D2-CD58-11F8-ACC810F36F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FF9614A-3306-C872-39D3-41206CBF17A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40085CB4-F14B-A40C-2059-BA999CB8D8D7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933981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74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8888A-3B06-979F-A855-68B8BCF94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520" y="4232479"/>
            <a:ext cx="4904096" cy="10930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800" b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de-DE" dirty="0"/>
              <a:t>Text </a:t>
            </a:r>
            <a:r>
              <a:rPr lang="de-DE" dirty="0" err="1"/>
              <a:t>big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3EE8B4-0DFB-31E1-4860-38F2CD24CB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2956" y="2504196"/>
            <a:ext cx="4890378" cy="15799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0F8167E-6718-8B49-7FB6-5C6B1D9E2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76477" y="2027402"/>
            <a:ext cx="5844048" cy="39387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A5020935-A682-913C-5F33-8DA6ED81516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82956" y="1055316"/>
            <a:ext cx="5844048" cy="8944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04F5B"/>
                </a:solidFill>
                <a:latin typeface="GardaT Etica S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Foliennummernplatzhalter 3">
            <a:extLst>
              <a:ext uri="{FF2B5EF4-FFF2-40B4-BE49-F238E27FC236}">
                <a16:creationId xmlns:a16="http://schemas.microsoft.com/office/drawing/2014/main" id="{8941B941-8161-F454-951A-1F03DABB6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7FBC019-0DA5-942C-0EE9-66548507325D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A0F9C7B6-F234-E05C-F60E-820F12B4F260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F6FF811-C4DE-4230-B141-50560CD75F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53D7482-5F21-5C17-6B19-46461A5EE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7" name="Textfeld 3">
            <a:extLst>
              <a:ext uri="{FF2B5EF4-FFF2-40B4-BE49-F238E27FC236}">
                <a16:creationId xmlns:a16="http://schemas.microsoft.com/office/drawing/2014/main" id="{D51FD16D-C7C3-49AE-1246-FAC7CB1EF57C}"/>
              </a:ext>
            </a:extLst>
          </p:cNvPr>
          <p:cNvSpPr txBox="1">
            <a:spLocks/>
          </p:cNvSpPr>
          <p:nvPr userDrawn="1"/>
        </p:nvSpPr>
        <p:spPr>
          <a:xfrm>
            <a:off x="327071" y="146038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05415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4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3">
            <a:extLst>
              <a:ext uri="{FF2B5EF4-FFF2-40B4-BE49-F238E27FC236}">
                <a16:creationId xmlns:a16="http://schemas.microsoft.com/office/drawing/2014/main" id="{89442BF6-B082-5984-082D-9226ECFE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fld id="{5260AF24-0384-FF41-AE90-9A814181A0DB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" name="Bildplatzhalter 2">
            <a:extLst>
              <a:ext uri="{FF2B5EF4-FFF2-40B4-BE49-F238E27FC236}">
                <a16:creationId xmlns:a16="http://schemas.microsoft.com/office/drawing/2014/main" id="{FD7D25A1-07E6-924C-E00A-6013C9685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547469"/>
            <a:ext cx="12192000" cy="6355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705CD1C-8CC2-5A4A-4FDB-FE54E5EE6A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17753" y="3505911"/>
            <a:ext cx="4602772" cy="2852958"/>
          </a:xfrm>
          <a:solidFill>
            <a:schemeClr val="bg1"/>
          </a:solidFill>
        </p:spPr>
        <p:txBody>
          <a:bodyPr/>
          <a:lstStyle>
            <a:lvl1pPr>
              <a:defRPr b="0" i="0">
                <a:ln>
                  <a:noFill/>
                </a:ln>
                <a:noFill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77C1E3-2786-6810-348E-4C63D4D7D0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7013" y="3980263"/>
            <a:ext cx="2367716" cy="399134"/>
          </a:xfrm>
        </p:spPr>
        <p:txBody>
          <a:bodyPr>
            <a:noAutofit/>
          </a:bodyPr>
          <a:lstStyle>
            <a:lvl1pPr algn="ctr">
              <a:defRPr sz="2800" b="0" i="0">
                <a:solidFill>
                  <a:srgbClr val="004F5B"/>
                </a:solidFill>
                <a:latin typeface="GardaT Etica SM" pitchFamily="2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3897557-5D61-A632-D7C7-AF6B15E04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7012" y="4668553"/>
            <a:ext cx="2367716" cy="1180847"/>
          </a:xfrm>
        </p:spPr>
        <p:txBody>
          <a:bodyPr>
            <a:normAutofit/>
          </a:bodyPr>
          <a:lstStyle>
            <a:lvl1pPr algn="ctr">
              <a:defRPr sz="18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3073F02-34D9-7D9D-A641-6272F64FFBBB}"/>
              </a:ext>
            </a:extLst>
          </p:cNvPr>
          <p:cNvGrpSpPr/>
          <p:nvPr userDrawn="1"/>
        </p:nvGrpSpPr>
        <p:grpSpPr>
          <a:xfrm>
            <a:off x="-115078" y="-15165"/>
            <a:ext cx="12422155" cy="562634"/>
            <a:chOff x="-115078" y="-15165"/>
            <a:chExt cx="12422155" cy="562634"/>
          </a:xfrm>
          <a:solidFill>
            <a:srgbClr val="004F5B"/>
          </a:solidFill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0A361DF9-33E6-EE09-A6C5-C416CBCE6F62}"/>
                </a:ext>
              </a:extLst>
            </p:cNvPr>
            <p:cNvSpPr>
              <a:spLocks/>
            </p:cNvSpPr>
            <p:nvPr userDrawn="1"/>
          </p:nvSpPr>
          <p:spPr>
            <a:xfrm>
              <a:off x="-115078" y="-15165"/>
              <a:ext cx="12422155" cy="5626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1E40B7E-369C-5D34-989D-3AA1E4D6D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873899" y="175155"/>
              <a:ext cx="444199" cy="195606"/>
            </a:xfrm>
            <a:prstGeom prst="rect">
              <a:avLst/>
            </a:prstGeom>
            <a:grpFill/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1BEA9E8-32D1-BA31-E23C-BB398BC15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39247" y="134005"/>
              <a:ext cx="581277" cy="264295"/>
            </a:xfrm>
            <a:prstGeom prst="rect">
              <a:avLst/>
            </a:prstGeom>
          </p:spPr>
        </p:pic>
      </p:grpSp>
      <p:sp>
        <p:nvSpPr>
          <p:cNvPr id="5" name="Textfeld 3">
            <a:extLst>
              <a:ext uri="{FF2B5EF4-FFF2-40B4-BE49-F238E27FC236}">
                <a16:creationId xmlns:a16="http://schemas.microsoft.com/office/drawing/2014/main" id="{6491523E-0AF4-FC2B-AF2A-E9EB277944B2}"/>
              </a:ext>
            </a:extLst>
          </p:cNvPr>
          <p:cNvSpPr txBox="1">
            <a:spLocks/>
          </p:cNvSpPr>
          <p:nvPr userDrawn="1"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</p:spTree>
    <p:extLst>
      <p:ext uri="{BB962C8B-B14F-4D97-AF65-F5344CB8AC3E}">
        <p14:creationId xmlns:p14="http://schemas.microsoft.com/office/powerpoint/2010/main" val="207089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A34EA67-A26E-733D-176E-497005201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06435"/>
            <a:ext cx="10515600" cy="317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9">
            <a:extLst>
              <a:ext uri="{FF2B5EF4-FFF2-40B4-BE49-F238E27FC236}">
                <a16:creationId xmlns:a16="http://schemas.microsoft.com/office/drawing/2014/main" id="{3A396C43-4F3E-C167-60D4-9C43C51E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6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5628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3" r:id="rId3"/>
    <p:sldLayoutId id="2147483703" r:id="rId4"/>
    <p:sldLayoutId id="2147483702" r:id="rId5"/>
    <p:sldLayoutId id="2147483678" r:id="rId6"/>
    <p:sldLayoutId id="2147483670" r:id="rId7"/>
    <p:sldLayoutId id="2147483671" r:id="rId8"/>
    <p:sldLayoutId id="2147483680" r:id="rId9"/>
    <p:sldLayoutId id="2147483683" r:id="rId10"/>
    <p:sldLayoutId id="2147483684" r:id="rId11"/>
    <p:sldLayoutId id="2147483686" r:id="rId12"/>
    <p:sldLayoutId id="2147483685" r:id="rId13"/>
    <p:sldLayoutId id="2147483688" r:id="rId14"/>
    <p:sldLayoutId id="2147483687" r:id="rId15"/>
    <p:sldLayoutId id="2147483690" r:id="rId16"/>
    <p:sldLayoutId id="2147483682" r:id="rId17"/>
    <p:sldLayoutId id="2147483681" r:id="rId18"/>
    <p:sldLayoutId id="2147483705" r:id="rId19"/>
    <p:sldLayoutId id="2147483691" r:id="rId20"/>
    <p:sldLayoutId id="2147483665" r:id="rId21"/>
    <p:sldLayoutId id="2147483692" r:id="rId22"/>
    <p:sldLayoutId id="2147483704" r:id="rId23"/>
    <p:sldLayoutId id="2147483694" r:id="rId24"/>
    <p:sldLayoutId id="2147483693" r:id="rId25"/>
    <p:sldLayoutId id="2147483695" r:id="rId26"/>
    <p:sldLayoutId id="2147483696" r:id="rId27"/>
    <p:sldLayoutId id="2147483697" r:id="rId28"/>
    <p:sldLayoutId id="2147483698" r:id="rId29"/>
    <p:sldLayoutId id="2147483701" r:id="rId30"/>
    <p:sldLayoutId id="2147483700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F5B"/>
          </a:solidFill>
          <a:latin typeface="GardaT Etica S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i="1" kern="1200">
          <a:solidFill>
            <a:schemeClr val="accent1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>
              <a:lumMod val="10000"/>
            </a:schemeClr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4">
              <a:lumMod val="10000"/>
            </a:schemeClr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accent4">
              <a:lumMod val="10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fabrizio.bertoldi@gardatrentino.it" TargetMode="External"/><Relationship Id="rId3" Type="http://schemas.openxmlformats.org/officeDocument/2006/relationships/image" Target="../media/image88.jpg"/><Relationship Id="rId7" Type="http://schemas.openxmlformats.org/officeDocument/2006/relationships/hyperlink" Target="mailto:chiara.debonis@gardatrentino.it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alex.colo@gardatrentino.it" TargetMode="External"/><Relationship Id="rId5" Type="http://schemas.openxmlformats.org/officeDocument/2006/relationships/hyperlink" Target="mailto:antonella.emanuelli@gardatrentino.it" TargetMode="External"/><Relationship Id="rId4" Type="http://schemas.openxmlformats.org/officeDocument/2006/relationships/image" Target="../media/image89.JP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hyperlink" Target="https://forms.monday.com/forms/317c58b92ab1c00232851d6f09035a7d?r=euc1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B42CDDA-BD4F-7D3C-92DA-B73D956E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11" y="3356652"/>
            <a:ext cx="8958407" cy="1740269"/>
          </a:xfrm>
        </p:spPr>
        <p:txBody>
          <a:bodyPr/>
          <a:lstStyle/>
          <a:p>
            <a:r>
              <a:rPr lang="it-IT" dirty="0"/>
              <a:t>GUIDA ALLE ASSOCIAZIONI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696982E-0002-C146-E517-D9DF19BF6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811" y="3005171"/>
            <a:ext cx="5613042" cy="326598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SPONSORIZZAZIONE EVENTI </a:t>
            </a:r>
          </a:p>
        </p:txBody>
      </p:sp>
    </p:spTree>
    <p:extLst>
      <p:ext uri="{BB962C8B-B14F-4D97-AF65-F5344CB8AC3E}">
        <p14:creationId xmlns:p14="http://schemas.microsoft.com/office/powerpoint/2010/main" val="2832697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73003-7E36-1BBD-C2D9-3F674B1A2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DBC330C-FAE8-960D-6768-5485DC4C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03" y="2449768"/>
            <a:ext cx="3844925" cy="2904192"/>
          </a:xfrm>
        </p:spPr>
        <p:txBody>
          <a:bodyPr>
            <a:noAutofit/>
          </a:bodyPr>
          <a:lstStyle/>
          <a:p>
            <a:r>
              <a:rPr lang="it-IT" dirty="0"/>
              <a:t>Per la comunicazione online sui canali Garda Trentino sono stati definiti </a:t>
            </a:r>
            <a:r>
              <a:rPr lang="it-IT" b="1" dirty="0"/>
              <a:t>tre livelli di visibilità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Il </a:t>
            </a:r>
            <a:r>
              <a:rPr lang="it-IT" b="1" dirty="0"/>
              <a:t>tavolo di lavoro e il </a:t>
            </a:r>
            <a:r>
              <a:rPr lang="it-IT" b="1" dirty="0" err="1"/>
              <a:t>CdA</a:t>
            </a:r>
            <a:r>
              <a:rPr lang="it-IT" dirty="0"/>
              <a:t>, nel momento in cui valutano la richiesta di sponsorizzazione, definiscono anche il </a:t>
            </a:r>
            <a:r>
              <a:rPr lang="it-IT" b="1" dirty="0"/>
              <a:t>livello di supporto comunicativo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F2B95D2-53EC-52AC-F967-16A390257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5F3FBBC0-3FDF-7E26-89E6-CF67F0E8B848}"/>
              </a:ext>
            </a:extLst>
          </p:cNvPr>
          <p:cNvSpPr txBox="1">
            <a:spLocks/>
          </p:cNvSpPr>
          <p:nvPr/>
        </p:nvSpPr>
        <p:spPr>
          <a:xfrm>
            <a:off x="482956" y="1055316"/>
            <a:ext cx="7454544" cy="894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4F5B"/>
                </a:solidFill>
                <a:latin typeface="GardaT Etica SM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SUPPORTO ALLA COMUNICAZIONE ONLINE</a:t>
            </a:r>
            <a:endParaRPr lang="de-DE" dirty="0"/>
          </a:p>
        </p:txBody>
      </p:sp>
      <p:pic>
        <p:nvPicPr>
          <p:cNvPr id="9" name="Elemento grafico 8" descr="Medaglia con riempimento a tinta unita">
            <a:extLst>
              <a:ext uri="{FF2B5EF4-FFF2-40B4-BE49-F238E27FC236}">
                <a16:creationId xmlns:a16="http://schemas.microsoft.com/office/drawing/2014/main" id="{7399FA40-3D38-4400-DCD2-2037848AE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700" y="2120900"/>
            <a:ext cx="914400" cy="914400"/>
          </a:xfrm>
          <a:prstGeom prst="rect">
            <a:avLst/>
          </a:prstGeom>
        </p:spPr>
      </p:pic>
      <p:pic>
        <p:nvPicPr>
          <p:cNvPr id="10" name="Elemento grafico 9" descr="Medaglia con riempimento a tinta unita">
            <a:extLst>
              <a:ext uri="{FF2B5EF4-FFF2-40B4-BE49-F238E27FC236}">
                <a16:creationId xmlns:a16="http://schemas.microsoft.com/office/drawing/2014/main" id="{11E15EEC-6625-7BBE-A538-BE8A4D239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5700" y="3276412"/>
            <a:ext cx="914400" cy="914400"/>
          </a:xfrm>
          <a:prstGeom prst="rect">
            <a:avLst/>
          </a:prstGeom>
        </p:spPr>
      </p:pic>
      <p:pic>
        <p:nvPicPr>
          <p:cNvPr id="11" name="Elemento grafico 10" descr="Medaglia con riempimento a tinta unita">
            <a:extLst>
              <a:ext uri="{FF2B5EF4-FFF2-40B4-BE49-F238E27FC236}">
                <a16:creationId xmlns:a16="http://schemas.microsoft.com/office/drawing/2014/main" id="{CE3E5F32-BDD9-2455-A209-F7D511EA4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5700" y="4431924"/>
            <a:ext cx="914400" cy="91440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F80AD77-3087-6BD2-315C-8AB2D8675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1411" y="2009148"/>
            <a:ext cx="51860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Visibilità sul </a:t>
            </a:r>
            <a:r>
              <a:rPr lang="it-IT" altLang="it-IT" sz="1400" b="1" dirty="0">
                <a:latin typeface="Montserrat" panose="00000500000000000000" pitchFamily="2" charset="0"/>
              </a:rPr>
              <a:t>sito Garda Trentino</a:t>
            </a:r>
            <a:r>
              <a:rPr lang="it-IT" altLang="it-IT" sz="1400" dirty="0">
                <a:latin typeface="Montserrat" panose="00000500000000000000" pitchFamily="2" charset="0"/>
              </a:rPr>
              <a:t>*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Presenza su </a:t>
            </a:r>
            <a:r>
              <a:rPr lang="it-IT" altLang="it-IT" sz="1400" b="1" dirty="0" err="1">
                <a:latin typeface="Montserrat" panose="00000500000000000000" pitchFamily="2" charset="0"/>
              </a:rPr>
              <a:t>Guestnet</a:t>
            </a:r>
            <a:r>
              <a:rPr lang="it-IT" altLang="it-IT" sz="1400" dirty="0">
                <a:latin typeface="Montserrat" panose="00000500000000000000" pitchFamily="2" charset="0"/>
              </a:rPr>
              <a:t> (web app, room TV, </a:t>
            </a:r>
            <a:r>
              <a:rPr lang="it-IT" altLang="it-IT" sz="1400" dirty="0" err="1">
                <a:latin typeface="Montserrat" panose="00000500000000000000" pitchFamily="2" charset="0"/>
              </a:rPr>
              <a:t>print</a:t>
            </a:r>
            <a:r>
              <a:rPr lang="it-IT" altLang="it-IT" sz="1400" dirty="0">
                <a:latin typeface="Montserrat" panose="00000500000000000000" pitchFamily="2" charset="0"/>
              </a:rPr>
              <a:t>, totem)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Presenza su </a:t>
            </a:r>
            <a:r>
              <a:rPr lang="it-IT" altLang="it-IT" sz="1400" b="1" dirty="0" err="1">
                <a:latin typeface="Montserrat" panose="00000500000000000000" pitchFamily="2" charset="0"/>
              </a:rPr>
              <a:t>Visit</a:t>
            </a:r>
            <a:r>
              <a:rPr lang="it-IT" altLang="it-IT" sz="1400" b="1" dirty="0">
                <a:latin typeface="Montserrat" panose="00000500000000000000" pitchFamily="2" charset="0"/>
              </a:rPr>
              <a:t> Trentino</a:t>
            </a:r>
            <a:r>
              <a:rPr lang="it-IT" altLang="it-IT" sz="1400" dirty="0">
                <a:latin typeface="Montserrat" panose="00000500000000000000" pitchFamily="2" charset="0"/>
              </a:rPr>
              <a:t> e </a:t>
            </a:r>
            <a:r>
              <a:rPr lang="it-IT" altLang="it-IT" sz="1400" b="1" dirty="0">
                <a:latin typeface="Montserrat" panose="00000500000000000000" pitchFamily="2" charset="0"/>
              </a:rPr>
              <a:t>App Mio Trentino</a:t>
            </a:r>
            <a:endParaRPr lang="it-IT" altLang="it-IT" sz="1400" dirty="0">
              <a:latin typeface="Montserrat" panose="00000500000000000000" pitchFamily="2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Visibilità sui siti delle strutture ricettive tramite </a:t>
            </a:r>
            <a:r>
              <a:rPr lang="it-IT" altLang="it-IT" sz="1400" b="1" dirty="0">
                <a:latin typeface="Montserrat" panose="00000500000000000000" pitchFamily="2" charset="0"/>
              </a:rPr>
              <a:t>widget</a:t>
            </a:r>
            <a:endParaRPr lang="it-IT" altLang="it-IT" sz="1400" dirty="0">
              <a:latin typeface="Montserrat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8A8C8D-9681-2A42-457A-66913077DD42}"/>
              </a:ext>
            </a:extLst>
          </p:cNvPr>
          <p:cNvSpPr txBox="1"/>
          <p:nvPr/>
        </p:nvSpPr>
        <p:spPr>
          <a:xfrm>
            <a:off x="6091411" y="4446019"/>
            <a:ext cx="51860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Montserrat" panose="00000500000000000000" pitchFamily="2" charset="0"/>
              </a:rPr>
              <a:t>Tutti i servizi </a:t>
            </a:r>
            <a:r>
              <a:rPr lang="it-IT" sz="1400" b="1" dirty="0">
                <a:latin typeface="Montserrat" panose="00000500000000000000" pitchFamily="2" charset="0"/>
              </a:rPr>
              <a:t>Silver</a:t>
            </a:r>
            <a:r>
              <a:rPr lang="it-IT" sz="1400" dirty="0">
                <a:latin typeface="Montserrat" panose="00000500000000000000" pitchFamily="2" charset="0"/>
              </a:rPr>
              <a:t>, più:</a:t>
            </a:r>
          </a:p>
          <a:p>
            <a:r>
              <a:rPr lang="it-IT" sz="1400" b="1" dirty="0">
                <a:latin typeface="Montserrat" panose="00000500000000000000" pitchFamily="2" charset="0"/>
              </a:rPr>
              <a:t>Post sui social dedicato</a:t>
            </a:r>
            <a:endParaRPr lang="it-IT" sz="1400" dirty="0">
              <a:latin typeface="Montserrat" panose="00000500000000000000" pitchFamily="2" charset="0"/>
            </a:endParaRPr>
          </a:p>
          <a:p>
            <a:r>
              <a:rPr lang="it-IT" sz="1400" b="1" dirty="0">
                <a:latin typeface="Montserrat" panose="00000500000000000000" pitchFamily="2" charset="0"/>
              </a:rPr>
              <a:t>Revisione testi</a:t>
            </a:r>
            <a:endParaRPr lang="it-IT" sz="1400" dirty="0">
              <a:latin typeface="Montserrat" panose="00000500000000000000" pitchFamily="2" charset="0"/>
            </a:endParaRPr>
          </a:p>
          <a:p>
            <a:r>
              <a:rPr lang="it-IT" sz="1400" b="1" dirty="0">
                <a:latin typeface="Montserrat" panose="00000500000000000000" pitchFamily="2" charset="0"/>
              </a:rPr>
              <a:t>Blocco highlights</a:t>
            </a:r>
            <a:r>
              <a:rPr lang="it-IT" sz="1400" dirty="0">
                <a:latin typeface="Montserrat" panose="00000500000000000000" pitchFamily="2" charset="0"/>
              </a:rPr>
              <a:t> sul sito GT (pagine di località e tematiche)</a:t>
            </a:r>
          </a:p>
          <a:p>
            <a:r>
              <a:rPr lang="it-IT" sz="1400" dirty="0">
                <a:latin typeface="Montserrat" panose="00000500000000000000" pitchFamily="2" charset="0"/>
              </a:rPr>
              <a:t>Presenza su </a:t>
            </a:r>
            <a:r>
              <a:rPr lang="it-IT" sz="1400" b="1" dirty="0">
                <a:latin typeface="Montserrat" panose="00000500000000000000" pitchFamily="2" charset="0"/>
              </a:rPr>
              <a:t>BLU</a:t>
            </a:r>
            <a:br>
              <a:rPr lang="it-IT" sz="1400" dirty="0">
                <a:latin typeface="Montserrat" panose="00000500000000000000" pitchFamily="2" charset="0"/>
              </a:rPr>
            </a:br>
            <a:r>
              <a:rPr lang="it-IT" sz="1400" i="1" dirty="0">
                <a:latin typeface="Montserrat" panose="00000500000000000000" pitchFamily="2" charset="0"/>
              </a:rPr>
              <a:t>(in base a tempistiche di stampa e disponibilità contenuti)</a:t>
            </a:r>
            <a:endParaRPr lang="it-IT" sz="1400" dirty="0">
              <a:latin typeface="Montserrat" panose="00000500000000000000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DE69B9F-5666-F3A0-9C4A-67AFFE971799}"/>
              </a:ext>
            </a:extLst>
          </p:cNvPr>
          <p:cNvSpPr txBox="1"/>
          <p:nvPr/>
        </p:nvSpPr>
        <p:spPr>
          <a:xfrm>
            <a:off x="6091411" y="3352612"/>
            <a:ext cx="53385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Tutti i servizi </a:t>
            </a:r>
            <a:r>
              <a:rPr lang="it-IT" sz="1400" b="1" dirty="0" err="1">
                <a:latin typeface="Montserrat" panose="00000500000000000000" pitchFamily="2" charset="0"/>
              </a:rPr>
              <a:t>Bronze</a:t>
            </a:r>
            <a:r>
              <a:rPr lang="it-IT" sz="1400" dirty="0">
                <a:latin typeface="Montserrat" panose="00000500000000000000" pitchFamily="2" charset="0"/>
              </a:rPr>
              <a:t> +</a:t>
            </a:r>
          </a:p>
          <a:p>
            <a:r>
              <a:rPr lang="it-IT" sz="1400" b="1" dirty="0">
                <a:latin typeface="Montserrat" panose="00000500000000000000" pitchFamily="2" charset="0"/>
              </a:rPr>
              <a:t>Storia social</a:t>
            </a:r>
            <a:r>
              <a:rPr lang="it-IT" sz="1400" dirty="0">
                <a:latin typeface="Montserrat" panose="00000500000000000000" pitchFamily="2" charset="0"/>
              </a:rPr>
              <a:t> Garda Trentino con gli eventi della settimana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4A2B088-6D27-754D-CD71-63D71CCBF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418" y="1952929"/>
            <a:ext cx="9829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BRONZE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75A7C38-063E-C24D-3D79-D085CC961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561" y="3062057"/>
            <a:ext cx="8306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SILVER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1F2E4D7-9177-99EB-2310-2D4F615F1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054" y="4261932"/>
            <a:ext cx="7296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latin typeface="Montserrat" panose="00000500000000000000" pitchFamily="2" charset="0"/>
              </a:rPr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1851086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C824-DA65-69BF-B871-C945D418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5CD3B3-06B7-F893-8C9E-8DE35AE4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56" y="1949725"/>
            <a:ext cx="11429644" cy="738664"/>
          </a:xfrm>
        </p:spPr>
        <p:txBody>
          <a:bodyPr>
            <a:noAutofit/>
          </a:bodyPr>
          <a:lstStyle/>
          <a:p>
            <a:r>
              <a:rPr lang="it-IT" dirty="0"/>
              <a:t>Per eventi </a:t>
            </a:r>
            <a:r>
              <a:rPr lang="it-IT" b="1" dirty="0"/>
              <a:t>di dimensioni più contenute</a:t>
            </a:r>
            <a:r>
              <a:rPr lang="it-IT" dirty="0"/>
              <a:t> o che </a:t>
            </a:r>
            <a:r>
              <a:rPr lang="it-IT" b="1" dirty="0"/>
              <a:t>non richiedono sponsorizzazioni particolari</a:t>
            </a:r>
            <a:r>
              <a:rPr lang="it-IT" dirty="0"/>
              <a:t>, è attivo un </a:t>
            </a:r>
            <a:r>
              <a:rPr lang="it-IT" b="1" dirty="0"/>
              <a:t>nuovo modulo</a:t>
            </a:r>
            <a:r>
              <a:rPr lang="it-IT" dirty="0"/>
              <a:t> per richiedere la </a:t>
            </a:r>
            <a:r>
              <a:rPr lang="it-IT" b="1" dirty="0"/>
              <a:t>pubblicazione dell’evento sul sito Garda Trentino</a:t>
            </a:r>
            <a:r>
              <a:rPr lang="it-IT" dirty="0"/>
              <a:t>.</a:t>
            </a:r>
            <a:br>
              <a:rPr lang="it-IT" dirty="0"/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577DFA3-82D3-81C1-4C45-37CA33FA9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ACC02DC7-63A5-3E79-D7E0-FAEF488A1DE1}"/>
              </a:ext>
            </a:extLst>
          </p:cNvPr>
          <p:cNvSpPr txBox="1">
            <a:spLocks/>
          </p:cNvSpPr>
          <p:nvPr/>
        </p:nvSpPr>
        <p:spPr>
          <a:xfrm>
            <a:off x="482956" y="1055316"/>
            <a:ext cx="7454544" cy="894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4F5B"/>
                </a:solidFill>
                <a:latin typeface="GardaT Etica SM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PUBBLICAZIONE EVENTI SUL SITO</a:t>
            </a:r>
            <a:endParaRPr lang="de-DE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6AEECBC-955A-170B-54B9-E60D90623561}"/>
              </a:ext>
            </a:extLst>
          </p:cNvPr>
          <p:cNvSpPr txBox="1"/>
          <p:nvPr/>
        </p:nvSpPr>
        <p:spPr>
          <a:xfrm>
            <a:off x="1639012" y="3429000"/>
            <a:ext cx="8647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Montserrat" panose="00000500000000000000" pitchFamily="2" charset="0"/>
              </a:rPr>
              <a:t>Ha </a:t>
            </a:r>
            <a:r>
              <a:rPr lang="it-IT" sz="1400" b="1" dirty="0">
                <a:latin typeface="Montserrat" panose="00000500000000000000" pitchFamily="2" charset="0"/>
              </a:rPr>
              <a:t>interesse turistico</a:t>
            </a:r>
            <a:r>
              <a:rPr lang="it-IT" sz="1400" dirty="0">
                <a:latin typeface="Montserrat" panose="00000500000000000000" pitchFamily="2" charset="0"/>
              </a:rPr>
              <a:t>, ovvero è potenzialmente attrattivo per visitatori, ospiti o turisti presenti sul territorio.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07E068-F5F0-EE5A-CA4F-B2D353961CA0}"/>
              </a:ext>
            </a:extLst>
          </p:cNvPr>
          <p:cNvSpPr txBox="1"/>
          <p:nvPr/>
        </p:nvSpPr>
        <p:spPr>
          <a:xfrm>
            <a:off x="1639012" y="4079219"/>
            <a:ext cx="980404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Fa parte della normale attività interna o istituzionale di un’associazione o ente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Ha un carattere prettamente locale, senza richiamo per un pubblico turistico o </a:t>
            </a:r>
            <a:r>
              <a:rPr lang="it-IT" sz="1400" dirty="0" err="1">
                <a:latin typeface="Montserrat" panose="00000500000000000000" pitchFamily="2" charset="0"/>
              </a:rPr>
              <a:t>extracomunale</a:t>
            </a:r>
            <a:r>
              <a:rPr lang="it-IT" sz="1400" dirty="0">
                <a:latin typeface="Montserrat" panose="00000500000000000000" pitchFamily="2" charset="0"/>
              </a:rPr>
              <a:t>.</a:t>
            </a:r>
          </a:p>
          <a:p>
            <a:pPr>
              <a:buNone/>
            </a:pPr>
            <a:r>
              <a:rPr lang="it-IT" sz="1400" b="1" dirty="0">
                <a:latin typeface="Montserrat" panose="00000500000000000000" pitchFamily="2" charset="0"/>
              </a:rPr>
              <a:t>Non è aperto al pubblico </a:t>
            </a:r>
            <a:r>
              <a:rPr lang="it-IT" sz="1400" dirty="0">
                <a:latin typeface="Montserrat" panose="00000500000000000000" pitchFamily="2" charset="0"/>
              </a:rPr>
              <a:t>(eventi su invito, riservati a soci o tesserati).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Le informazioni fornite sono incomplete o poco chiare per una comunicazione efficace.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La </a:t>
            </a:r>
            <a:r>
              <a:rPr lang="it-IT" sz="1400" b="1" dirty="0">
                <a:latin typeface="Montserrat" panose="00000500000000000000" pitchFamily="2" charset="0"/>
              </a:rPr>
              <a:t>richiesta viene inviata con meno di 21 giorni di anticipo </a:t>
            </a:r>
            <a:r>
              <a:rPr lang="it-IT" sz="1400" dirty="0">
                <a:latin typeface="Montserrat" panose="00000500000000000000" pitchFamily="2" charset="0"/>
              </a:rPr>
              <a:t>rispetto alla data dell’evento.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È organizzato da attività private a scopo commerciale (bar, ristoranti, hotel), senza valore promozionale per il territorio.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È un appuntamento ricorrente o stagionale di una struttura.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Non si svolge nel territorio di competenza di Garda Trentino.</a:t>
            </a:r>
          </a:p>
          <a:p>
            <a:pPr>
              <a:buNone/>
            </a:pPr>
            <a:r>
              <a:rPr lang="it-IT" sz="1400" dirty="0">
                <a:latin typeface="Montserrat" panose="00000500000000000000" pitchFamily="2" charset="0"/>
              </a:rPr>
              <a:t>Non è coerente con i valori e la linea editoriale del sito (iniziative non inclusive, sensibili o potenzialmente polemiche).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E24C00-BC1D-2723-8008-6E5B71D152B2}"/>
              </a:ext>
            </a:extLst>
          </p:cNvPr>
          <p:cNvSpPr txBox="1"/>
          <p:nvPr/>
        </p:nvSpPr>
        <p:spPr>
          <a:xfrm>
            <a:off x="482956" y="2723217"/>
            <a:ext cx="8647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Montserrat" panose="00000500000000000000" pitchFamily="2" charset="0"/>
              </a:rPr>
              <a:t>Criteri di pubblicazione:</a:t>
            </a:r>
          </a:p>
        </p:txBody>
      </p:sp>
      <p:pic>
        <p:nvPicPr>
          <p:cNvPr id="20" name="Elemento grafico 19" descr="Badge Croce con riempimento a tinta unita">
            <a:extLst>
              <a:ext uri="{FF2B5EF4-FFF2-40B4-BE49-F238E27FC236}">
                <a16:creationId xmlns:a16="http://schemas.microsoft.com/office/drawing/2014/main" id="{10B5CB3B-EEF5-09AA-D164-F5EBAB6B5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448" y="4787230"/>
            <a:ext cx="523095" cy="523095"/>
          </a:xfrm>
          <a:prstGeom prst="rect">
            <a:avLst/>
          </a:prstGeom>
        </p:spPr>
      </p:pic>
      <p:pic>
        <p:nvPicPr>
          <p:cNvPr id="22" name="Elemento grafico 21" descr="Badge Tick1 con riempimento a tinta unita">
            <a:extLst>
              <a:ext uri="{FF2B5EF4-FFF2-40B4-BE49-F238E27FC236}">
                <a16:creationId xmlns:a16="http://schemas.microsoft.com/office/drawing/2014/main" id="{293DAC83-A031-01E5-CA88-DBBB82D5A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503" y="3429000"/>
            <a:ext cx="523095" cy="5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0EE34-26B5-1FED-D89B-43EC43EDF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9F5872F-13FC-0FE9-B81E-C3A1AB9E6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5" name="Bildplatzhalter 14" descr="Ein Bild, das draußen, Himmel, Fahrradreifen, Berg enthält.&#10;&#10;Automatisch generierte Beschreibung">
            <a:extLst>
              <a:ext uri="{FF2B5EF4-FFF2-40B4-BE49-F238E27FC236}">
                <a16:creationId xmlns:a16="http://schemas.microsoft.com/office/drawing/2014/main" id="{7093D571-FA15-0F39-EE7A-99757E7C0D8A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2661" r="2661"/>
          <a:stretch/>
        </p:blipFill>
        <p:spPr>
          <a:xfrm>
            <a:off x="8156619" y="975596"/>
            <a:ext cx="3643259" cy="2565819"/>
          </a:xfrm>
        </p:spPr>
      </p:pic>
      <p:pic>
        <p:nvPicPr>
          <p:cNvPr id="7" name="Bildplatzhalter 6" descr="Ein Bild, das Kleidung, Person, Mann, Spiegel enthält.&#10;&#10;Automatisch generierte Beschreibung">
            <a:extLst>
              <a:ext uri="{FF2B5EF4-FFF2-40B4-BE49-F238E27FC236}">
                <a16:creationId xmlns:a16="http://schemas.microsoft.com/office/drawing/2014/main" id="{818C19C8-0BB8-B761-7A85-9E459FE48014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l="2661" r="2661"/>
          <a:stretch/>
        </p:blipFill>
        <p:spPr>
          <a:xfrm>
            <a:off x="4356432" y="3689138"/>
            <a:ext cx="3643259" cy="256581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6E02D8-53E1-E6DE-F8C7-A94ADD7B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21" y="1711984"/>
            <a:ext cx="3455998" cy="1093041"/>
          </a:xfrm>
        </p:spPr>
        <p:txBody>
          <a:bodyPr>
            <a:noAutofit/>
          </a:bodyPr>
          <a:lstStyle/>
          <a:p>
            <a:r>
              <a:rPr lang="it-IT" dirty="0"/>
              <a:t>Per rendere ogni evento </a:t>
            </a:r>
            <a:r>
              <a:rPr lang="it-IT" b="1" dirty="0"/>
              <a:t>più curato, riconoscibile e apprezzato dai partecipanti</a:t>
            </a:r>
            <a:r>
              <a:rPr lang="it-IT" dirty="0"/>
              <a:t>, Garda Trentino mette a disposizione diversi </a:t>
            </a:r>
            <a:r>
              <a:rPr lang="it-IT" b="1" dirty="0"/>
              <a:t>materiali di visibilità e gadget</a:t>
            </a:r>
            <a:r>
              <a:rPr lang="it-IT" dirty="0"/>
              <a:t>, rinnovati nel tempo e adattabili alle diverse tipologie di iniziativa.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0AD8E4-60AC-1D47-DC64-A6D49251285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8322" y="932557"/>
            <a:ext cx="6098397" cy="894409"/>
          </a:xfrm>
        </p:spPr>
        <p:txBody>
          <a:bodyPr/>
          <a:lstStyle/>
          <a:p>
            <a:r>
              <a:rPr lang="it-IT" dirty="0"/>
              <a:t>MATERIALI DI VISIBILITÀ &amp; GADGET</a:t>
            </a:r>
            <a:endParaRPr lang="de-DE" dirty="0"/>
          </a:p>
        </p:txBody>
      </p:sp>
      <p:pic>
        <p:nvPicPr>
          <p:cNvPr id="5" name="Immagine 4" descr="Immagine che contiene testo, persona, piatti di pesce, crostaceo&#10;&#10;Il contenuto generato dall'IA potrebbe non essere corretto.">
            <a:extLst>
              <a:ext uri="{FF2B5EF4-FFF2-40B4-BE49-F238E27FC236}">
                <a16:creationId xmlns:a16="http://schemas.microsoft.com/office/drawing/2014/main" id="{05397794-663F-806E-8798-7B4B1E6E18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123"/>
          <a:stretch>
            <a:fillRect/>
          </a:stretch>
        </p:blipFill>
        <p:spPr>
          <a:xfrm>
            <a:off x="8156619" y="975596"/>
            <a:ext cx="3643259" cy="25658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B27F8D-E096-DA41-4F12-521CA5B665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195" b="30195"/>
          <a:stretch/>
        </p:blipFill>
        <p:spPr>
          <a:xfrm>
            <a:off x="8177266" y="3658418"/>
            <a:ext cx="3643259" cy="2565819"/>
          </a:xfrm>
          <a:prstGeom prst="rect">
            <a:avLst/>
          </a:prstGeom>
        </p:spPr>
      </p:pic>
      <p:pic>
        <p:nvPicPr>
          <p:cNvPr id="12" name="Immagine 11" descr="Immagine che contiene aria aperta, vestiti, Tettoia, persona&#10;&#10;Il contenuto generato dall'IA potrebbe non essere corretto.">
            <a:extLst>
              <a:ext uri="{FF2B5EF4-FFF2-40B4-BE49-F238E27FC236}">
                <a16:creationId xmlns:a16="http://schemas.microsoft.com/office/drawing/2014/main" id="{384063C5-BB30-1379-230B-791E9ECDED5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791" t="5040"/>
          <a:stretch>
            <a:fillRect/>
          </a:stretch>
        </p:blipFill>
        <p:spPr>
          <a:xfrm>
            <a:off x="4368001" y="3658418"/>
            <a:ext cx="3643258" cy="2596539"/>
          </a:xfrm>
          <a:prstGeom prst="rect">
            <a:avLst/>
          </a:prstGeom>
        </p:spPr>
      </p:pic>
      <p:pic>
        <p:nvPicPr>
          <p:cNvPr id="14" name="Immagine 13" descr="Immagine che contiene accessorio, borsa, Bagaglio e borse, testo&#10;&#10;Il contenuto generato dall'IA potrebbe non essere corretto.">
            <a:extLst>
              <a:ext uri="{FF2B5EF4-FFF2-40B4-BE49-F238E27FC236}">
                <a16:creationId xmlns:a16="http://schemas.microsoft.com/office/drawing/2014/main" id="{40DB9B45-4E3B-8FE7-DF73-9987367B13D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099" t="-1662" r="-3164" b="1662"/>
          <a:stretch>
            <a:fillRect/>
          </a:stretch>
        </p:blipFill>
        <p:spPr>
          <a:xfrm>
            <a:off x="8156618" y="932557"/>
            <a:ext cx="3844577" cy="26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5D173-A8EC-B0F7-AE37-4EECA5D8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03670F0B-A33F-0D9E-41AC-FF50F20778C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37669" y="692389"/>
            <a:ext cx="4516659" cy="89440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it-IT" dirty="0"/>
              <a:t>MATERIALI DI </a:t>
            </a:r>
            <a:r>
              <a:rPr lang="it-IT" dirty="0" err="1"/>
              <a:t>VISIBILITà</a:t>
            </a:r>
            <a:r>
              <a:rPr lang="it-IT" dirty="0"/>
              <a:t> </a:t>
            </a:r>
          </a:p>
          <a:p>
            <a:pPr marL="457200" indent="-457200" algn="ctr">
              <a:buFontTx/>
              <a:buChar char="-"/>
            </a:pPr>
            <a:r>
              <a:rPr lang="it-IT" dirty="0"/>
              <a:t>Gonfiabili</a:t>
            </a:r>
          </a:p>
        </p:txBody>
      </p:sp>
      <p:pic>
        <p:nvPicPr>
          <p:cNvPr id="34" name="Immagine 33" descr="Immagine che contiene testo, Blu elettrico, blu&#10;&#10;Il contenuto generato dall'IA potrebbe non essere corretto.">
            <a:extLst>
              <a:ext uri="{FF2B5EF4-FFF2-40B4-BE49-F238E27FC236}">
                <a16:creationId xmlns:a16="http://schemas.microsoft.com/office/drawing/2014/main" id="{56D40FEE-9373-89F4-327E-53100C50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670" y="2396430"/>
            <a:ext cx="4516659" cy="3011106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C1C47AA-07DC-B349-20B3-8E9E201E4BEA}"/>
              </a:ext>
            </a:extLst>
          </p:cNvPr>
          <p:cNvSpPr txBox="1"/>
          <p:nvPr/>
        </p:nvSpPr>
        <p:spPr>
          <a:xfrm>
            <a:off x="4821871" y="1926509"/>
            <a:ext cx="254825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202429"/>
                </a:solidFill>
                <a:latin typeface="Montserrat" panose="00000500000000000000" pitchFamily="2" charset="0"/>
              </a:rPr>
              <a:t>ARCO</a:t>
            </a:r>
            <a:endParaRPr lang="it-IT" b="1" i="0" u="none" strike="noStrike" baseline="0" dirty="0">
              <a:solidFill>
                <a:srgbClr val="202429"/>
              </a:solidFill>
              <a:latin typeface="Montserrat" panose="00000500000000000000" pitchFamily="2" charset="0"/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D0F84268-4E82-9E05-087A-69F1808F146D}"/>
              </a:ext>
            </a:extLst>
          </p:cNvPr>
          <p:cNvGrpSpPr/>
          <p:nvPr/>
        </p:nvGrpSpPr>
        <p:grpSpPr>
          <a:xfrm>
            <a:off x="877927" y="2954957"/>
            <a:ext cx="1943880" cy="2029330"/>
            <a:chOff x="3826202" y="3113690"/>
            <a:chExt cx="2485696" cy="2141483"/>
          </a:xfrm>
        </p:grpSpPr>
        <p:pic>
          <p:nvPicPr>
            <p:cNvPr id="41" name="Immagine 40" descr="Immagine che contiene Mongolfiera, Aerostato, Voli in mongolfiera, pallone&#10;&#10;Il contenuto generato dall'IA potrebbe non essere corretto.">
              <a:extLst>
                <a:ext uri="{FF2B5EF4-FFF2-40B4-BE49-F238E27FC236}">
                  <a16:creationId xmlns:a16="http://schemas.microsoft.com/office/drawing/2014/main" id="{E195FC5C-58E2-7C0C-DB9D-BF71F31EF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731" b="19007"/>
            <a:stretch>
              <a:fillRect/>
            </a:stretch>
          </p:blipFill>
          <p:spPr>
            <a:xfrm>
              <a:off x="3826202" y="3113690"/>
              <a:ext cx="2485696" cy="2141483"/>
            </a:xfrm>
            <a:prstGeom prst="rect">
              <a:avLst/>
            </a:prstGeom>
          </p:spPr>
        </p:pic>
        <p:pic>
          <p:nvPicPr>
            <p:cNvPr id="42" name="Immagine 41" descr="Immagine che contiene Mongolfiera, Aerostato, Voli in mongolfiera, pallone&#10;&#10;Il contenuto generato dall'IA potrebbe non essere corretto.">
              <a:extLst>
                <a:ext uri="{FF2B5EF4-FFF2-40B4-BE49-F238E27FC236}">
                  <a16:creationId xmlns:a16="http://schemas.microsoft.com/office/drawing/2014/main" id="{CFA4954A-AEB4-DEAD-0023-CC775C54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175" t="40257" r="35535" b="51699"/>
            <a:stretch>
              <a:fillRect/>
            </a:stretch>
          </p:blipFill>
          <p:spPr>
            <a:xfrm>
              <a:off x="4680167" y="4215963"/>
              <a:ext cx="777765" cy="241738"/>
            </a:xfrm>
            <a:prstGeom prst="rect">
              <a:avLst/>
            </a:prstGeom>
          </p:spPr>
        </p:pic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4A4F720-AC91-CE1B-5EB0-799EC87A9A98}"/>
              </a:ext>
            </a:extLst>
          </p:cNvPr>
          <p:cNvSpPr txBox="1"/>
          <p:nvPr/>
        </p:nvSpPr>
        <p:spPr>
          <a:xfrm>
            <a:off x="877927" y="1936134"/>
            <a:ext cx="204080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MONGOLFIE</a:t>
            </a:r>
            <a:r>
              <a:rPr lang="it-IT" b="1" dirty="0">
                <a:solidFill>
                  <a:srgbClr val="202429"/>
                </a:solidFill>
                <a:latin typeface="Montserrat" panose="00000500000000000000" pitchFamily="2" charset="0"/>
              </a:rPr>
              <a:t>RA </a:t>
            </a:r>
            <a:endParaRPr lang="it-IT" b="1" i="0" u="none" strike="noStrike" baseline="0" dirty="0">
              <a:solidFill>
                <a:srgbClr val="202429"/>
              </a:solidFill>
              <a:latin typeface="Montserrat" panose="00000500000000000000" pitchFamily="2" charset="0"/>
            </a:endParaRPr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C5E5A93B-52A5-A7D3-EE20-C524AD991D46}"/>
              </a:ext>
            </a:extLst>
          </p:cNvPr>
          <p:cNvGrpSpPr/>
          <p:nvPr/>
        </p:nvGrpSpPr>
        <p:grpSpPr>
          <a:xfrm>
            <a:off x="9054123" y="2648365"/>
            <a:ext cx="1167743" cy="2507236"/>
            <a:chOff x="8549640" y="2067560"/>
            <a:chExt cx="1569720" cy="3304211"/>
          </a:xfrm>
        </p:grpSpPr>
        <p:pic>
          <p:nvPicPr>
            <p:cNvPr id="46" name="Immagine 45" descr="Immagine che contiene testo&#10;&#10;Il contenuto generato dall'IA potrebbe non essere corretto.">
              <a:extLst>
                <a:ext uri="{FF2B5EF4-FFF2-40B4-BE49-F238E27FC236}">
                  <a16:creationId xmlns:a16="http://schemas.microsoft.com/office/drawing/2014/main" id="{8509E081-48BD-94BE-A16D-79B324B3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980" t="3487" r="14244"/>
            <a:stretch>
              <a:fillRect/>
            </a:stretch>
          </p:blipFill>
          <p:spPr>
            <a:xfrm>
              <a:off x="8549640" y="2067560"/>
              <a:ext cx="1569720" cy="3304211"/>
            </a:xfrm>
            <a:prstGeom prst="rect">
              <a:avLst/>
            </a:prstGeom>
          </p:spPr>
        </p:pic>
        <p:pic>
          <p:nvPicPr>
            <p:cNvPr id="48" name="Immagine 47" descr="Immagine che contiene simbolo, Elementi grafici, Carattere, logo&#10;&#10;Il contenuto generato dall'IA potrebbe non essere corretto.">
              <a:extLst>
                <a:ext uri="{FF2B5EF4-FFF2-40B4-BE49-F238E27FC236}">
                  <a16:creationId xmlns:a16="http://schemas.microsoft.com/office/drawing/2014/main" id="{56B7D493-C30A-00FF-A326-3F738202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559" t="3621" r="1904" b="14142"/>
            <a:stretch>
              <a:fillRect/>
            </a:stretch>
          </p:blipFill>
          <p:spPr>
            <a:xfrm>
              <a:off x="9205913" y="4352925"/>
              <a:ext cx="193735" cy="244475"/>
            </a:xfrm>
            <a:prstGeom prst="rect">
              <a:avLst/>
            </a:prstGeom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8438002D-1E69-9DB1-EB2A-82EEEB0A33C1}"/>
              </a:ext>
            </a:extLst>
          </p:cNvPr>
          <p:cNvGrpSpPr/>
          <p:nvPr/>
        </p:nvGrpSpPr>
        <p:grpSpPr>
          <a:xfrm>
            <a:off x="10368921" y="2620440"/>
            <a:ext cx="1167743" cy="2507236"/>
            <a:chOff x="8549640" y="2067560"/>
            <a:chExt cx="1569720" cy="3304211"/>
          </a:xfrm>
        </p:grpSpPr>
        <p:pic>
          <p:nvPicPr>
            <p:cNvPr id="51" name="Immagine 50" descr="Immagine che contiene testo&#10;&#10;Il contenuto generato dall'IA potrebbe non essere corretto.">
              <a:extLst>
                <a:ext uri="{FF2B5EF4-FFF2-40B4-BE49-F238E27FC236}">
                  <a16:creationId xmlns:a16="http://schemas.microsoft.com/office/drawing/2014/main" id="{347C1B16-3056-6072-22BD-9BC737A8E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980" t="3487" r="14244"/>
            <a:stretch>
              <a:fillRect/>
            </a:stretch>
          </p:blipFill>
          <p:spPr>
            <a:xfrm>
              <a:off x="8549640" y="2067560"/>
              <a:ext cx="1569720" cy="3304211"/>
            </a:xfrm>
            <a:prstGeom prst="rect">
              <a:avLst/>
            </a:prstGeom>
          </p:spPr>
        </p:pic>
        <p:pic>
          <p:nvPicPr>
            <p:cNvPr id="52" name="Immagine 51" descr="Immagine che contiene simbolo, Elementi grafici, Carattere, logo&#10;&#10;Il contenuto generato dall'IA potrebbe non essere corretto.">
              <a:extLst>
                <a:ext uri="{FF2B5EF4-FFF2-40B4-BE49-F238E27FC236}">
                  <a16:creationId xmlns:a16="http://schemas.microsoft.com/office/drawing/2014/main" id="{A0F1732D-22F0-E6AC-E5AC-6AD8BBC16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559" t="3621" r="1904" b="14142"/>
            <a:stretch>
              <a:fillRect/>
            </a:stretch>
          </p:blipFill>
          <p:spPr>
            <a:xfrm>
              <a:off x="9205913" y="4352925"/>
              <a:ext cx="193735" cy="244475"/>
            </a:xfrm>
            <a:prstGeom prst="rect">
              <a:avLst/>
            </a:prstGeom>
          </p:spPr>
        </p:pic>
      </p:grp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2E676263-6B05-8436-0B44-ACC60612940D}"/>
              </a:ext>
            </a:extLst>
          </p:cNvPr>
          <p:cNvSpPr txBox="1"/>
          <p:nvPr/>
        </p:nvSpPr>
        <p:spPr>
          <a:xfrm>
            <a:off x="9201462" y="1936134"/>
            <a:ext cx="204080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202429"/>
                </a:solidFill>
                <a:latin typeface="Montserrat" panose="00000500000000000000" pitchFamily="2" charset="0"/>
              </a:rPr>
              <a:t>COLONNE</a:t>
            </a:r>
            <a:endParaRPr lang="it-IT" b="1" i="0" u="none" strike="noStrike" baseline="0" dirty="0">
              <a:solidFill>
                <a:srgbClr val="202429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9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2BF74-C07A-7B6C-19EF-1A1B46BF0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D3F11BC-814C-E5A8-C7B1-78F64B0F4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AD23FC5-4BF7-F934-0668-D5BD83FC0014}"/>
              </a:ext>
            </a:extLst>
          </p:cNvPr>
          <p:cNvSpPr txBox="1"/>
          <p:nvPr/>
        </p:nvSpPr>
        <p:spPr>
          <a:xfrm>
            <a:off x="10292178" y="4496794"/>
            <a:ext cx="171922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FETTUCCIA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ABF6F6DD-47F4-E230-A23A-CE4424CB0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771" y="5024396"/>
            <a:ext cx="3675224" cy="61507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B9CF9EC-3DB6-CE2D-6D1F-0C574CC9A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011" y="2008642"/>
            <a:ext cx="4461856" cy="142035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86421F0-5A74-F411-E4B9-3DA48F705695}"/>
              </a:ext>
            </a:extLst>
          </p:cNvPr>
          <p:cNvSpPr txBox="1"/>
          <p:nvPr/>
        </p:nvSpPr>
        <p:spPr>
          <a:xfrm>
            <a:off x="10702343" y="1546158"/>
            <a:ext cx="1005623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TNT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0D3A2D6-9AE0-EF6A-E337-FF5F6B9681EC}"/>
              </a:ext>
            </a:extLst>
          </p:cNvPr>
          <p:cNvSpPr txBox="1"/>
          <p:nvPr/>
        </p:nvSpPr>
        <p:spPr>
          <a:xfrm>
            <a:off x="288000" y="1164557"/>
            <a:ext cx="165673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GAZEBI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3DE2B3F7-712C-1E5C-ABEC-53B4692A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85" t="4517" r="5380"/>
          <a:stretch/>
        </p:blipFill>
        <p:spPr>
          <a:xfrm>
            <a:off x="3276593" y="3791477"/>
            <a:ext cx="3539299" cy="277979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5C57163-096A-E193-C251-81694A57EA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00" t="10572" r="5818"/>
          <a:stretch/>
        </p:blipFill>
        <p:spPr>
          <a:xfrm>
            <a:off x="243396" y="1648148"/>
            <a:ext cx="3079668" cy="2968457"/>
          </a:xfrm>
          <a:prstGeom prst="rect">
            <a:avLst/>
          </a:prstGeom>
        </p:spPr>
      </p:pic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051BE68C-BFAB-3443-FEE7-04FAD7E9520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000" y="661909"/>
            <a:ext cx="4461855" cy="894409"/>
          </a:xfrm>
        </p:spPr>
        <p:txBody>
          <a:bodyPr/>
          <a:lstStyle/>
          <a:p>
            <a:r>
              <a:rPr lang="it-IT" dirty="0"/>
              <a:t>MATERIALI DI </a:t>
            </a:r>
            <a:r>
              <a:rPr lang="it-IT" dirty="0" err="1"/>
              <a:t>VISIBILITà</a:t>
            </a:r>
            <a:endParaRPr lang="de-DE" dirty="0"/>
          </a:p>
        </p:txBody>
      </p:sp>
      <p:pic>
        <p:nvPicPr>
          <p:cNvPr id="32" name="Immagine 31" descr="Immagine che contiene testo, Carattere, giallo, schermata&#10;&#10;Il contenuto generato dall'IA potrebbe non essere corretto.">
            <a:extLst>
              <a:ext uri="{FF2B5EF4-FFF2-40B4-BE49-F238E27FC236}">
                <a16:creationId xmlns:a16="http://schemas.microsoft.com/office/drawing/2014/main" id="{8AB9F9D8-21A7-17E0-8A2D-C6920EEBC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771" y="5737221"/>
            <a:ext cx="3675224" cy="62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9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9E47-DA5A-58EE-6FD7-ABDB6F51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FA38014-8954-5893-69BF-82B89C677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02C39D0-14CB-3776-AD5D-BC5653D9F453}"/>
              </a:ext>
            </a:extLst>
          </p:cNvPr>
          <p:cNvSpPr txBox="1"/>
          <p:nvPr/>
        </p:nvSpPr>
        <p:spPr>
          <a:xfrm>
            <a:off x="1833302" y="3198488"/>
            <a:ext cx="4262983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BANDIERE DI DESTINAZIONE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7D47E3DD-936D-95EF-CE4F-7DCEB55E0C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001" y="651749"/>
            <a:ext cx="3455998" cy="894409"/>
          </a:xfrm>
        </p:spPr>
        <p:txBody>
          <a:bodyPr/>
          <a:lstStyle/>
          <a:p>
            <a:r>
              <a:rPr lang="it-IT" dirty="0"/>
              <a:t>MATERIALI DI </a:t>
            </a:r>
            <a:r>
              <a:rPr lang="it-IT" dirty="0" err="1"/>
              <a:t>VISIBILITà</a:t>
            </a:r>
            <a:endParaRPr lang="de-DE" dirty="0"/>
          </a:p>
        </p:txBody>
      </p:sp>
      <p:pic>
        <p:nvPicPr>
          <p:cNvPr id="25" name="Immagine 24" descr="Immagine che contiene testo, Carattere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F8924057-E5D7-68D6-026C-867DC6C1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193" y="1198716"/>
            <a:ext cx="1110678" cy="5399882"/>
          </a:xfrm>
          <a:prstGeom prst="rect">
            <a:avLst/>
          </a:prstGeom>
        </p:spPr>
      </p:pic>
      <p:pic>
        <p:nvPicPr>
          <p:cNvPr id="32" name="Immagine 31" descr="Immagine che contiene testo, Carattere, design, Rettangolo&#10;&#10;Il contenuto generato dall'IA potrebbe non essere corretto.">
            <a:extLst>
              <a:ext uri="{FF2B5EF4-FFF2-40B4-BE49-F238E27FC236}">
                <a16:creationId xmlns:a16="http://schemas.microsoft.com/office/drawing/2014/main" id="{A15C0129-1558-99AE-5378-F5A3F8741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020" y="1164557"/>
            <a:ext cx="1110678" cy="53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9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00B3B-1363-E3EE-3577-BD339F98C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AF09D5-AB74-513A-AFEA-D80F2D8C0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12AEAD6-55FD-94FA-79FB-89D6444E3DC5}"/>
              </a:ext>
            </a:extLst>
          </p:cNvPr>
          <p:cNvSpPr txBox="1"/>
          <p:nvPr/>
        </p:nvSpPr>
        <p:spPr>
          <a:xfrm>
            <a:off x="287999" y="1164557"/>
            <a:ext cx="3455997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BANDIERE DI LOCALITA’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23CD0070-E264-E0A6-6E5F-FD34B3719D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001" y="651749"/>
            <a:ext cx="3455998" cy="894409"/>
          </a:xfrm>
        </p:spPr>
        <p:txBody>
          <a:bodyPr/>
          <a:lstStyle/>
          <a:p>
            <a:r>
              <a:rPr lang="it-IT" dirty="0"/>
              <a:t>MATERIALI DI </a:t>
            </a:r>
            <a:r>
              <a:rPr lang="it-IT" dirty="0" err="1"/>
              <a:t>VISIBILITà</a:t>
            </a:r>
            <a:endParaRPr lang="de-DE" dirty="0"/>
          </a:p>
        </p:txBody>
      </p:sp>
      <p:pic>
        <p:nvPicPr>
          <p:cNvPr id="4" name="Immagine 3" descr="Immagine che contiene testo, schermata, Carattere, poster&#10;&#10;Il contenuto generato dall'IA potrebbe non essere corretto.">
            <a:extLst>
              <a:ext uri="{FF2B5EF4-FFF2-40B4-BE49-F238E27FC236}">
                <a16:creationId xmlns:a16="http://schemas.microsoft.com/office/drawing/2014/main" id="{2D202280-EE67-AE43-A8AD-87378932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66" y="2065838"/>
            <a:ext cx="819192" cy="4121362"/>
          </a:xfrm>
          <a:prstGeom prst="rect">
            <a:avLst/>
          </a:prstGeom>
        </p:spPr>
      </p:pic>
      <p:pic>
        <p:nvPicPr>
          <p:cNvPr id="6" name="Immagine 5" descr="Immagine che contiene testo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786A20A1-6C52-AA5A-D9C8-22F1854F8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655" y="2046787"/>
            <a:ext cx="857294" cy="4140413"/>
          </a:xfrm>
          <a:prstGeom prst="rect">
            <a:avLst/>
          </a:prstGeom>
        </p:spPr>
      </p:pic>
      <p:pic>
        <p:nvPicPr>
          <p:cNvPr id="8" name="Immagine 7" descr="Immagine che contiene testo, schermata, Marchio, Carattere&#10;&#10;Il contenuto generato dall'IA potrebbe non essere corretto.">
            <a:extLst>
              <a:ext uri="{FF2B5EF4-FFF2-40B4-BE49-F238E27FC236}">
                <a16:creationId xmlns:a16="http://schemas.microsoft.com/office/drawing/2014/main" id="{0EC86354-A800-5BCC-4269-1492A7C0F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746" y="2046787"/>
            <a:ext cx="844593" cy="4121362"/>
          </a:xfrm>
          <a:prstGeom prst="rect">
            <a:avLst/>
          </a:prstGeom>
        </p:spPr>
      </p:pic>
      <p:pic>
        <p:nvPicPr>
          <p:cNvPr id="10" name="Immagine 9" descr="Immagine che contiene testo, schermata, Marchio, Carattere&#10;&#10;Il contenuto generato dall'IA potrebbe non essere corretto.">
            <a:extLst>
              <a:ext uri="{FF2B5EF4-FFF2-40B4-BE49-F238E27FC236}">
                <a16:creationId xmlns:a16="http://schemas.microsoft.com/office/drawing/2014/main" id="{B0AEBF4B-6E83-F872-D9A7-A63F2E6C2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982" y="2046787"/>
            <a:ext cx="806491" cy="4102311"/>
          </a:xfrm>
          <a:prstGeom prst="rect">
            <a:avLst/>
          </a:prstGeom>
        </p:spPr>
      </p:pic>
      <p:pic>
        <p:nvPicPr>
          <p:cNvPr id="12" name="Immagine 11" descr="Immagine che contiene testo, schermata, Carattere, poster&#10;&#10;Il contenuto generato dall'IA potrebbe non essere corretto.">
            <a:extLst>
              <a:ext uri="{FF2B5EF4-FFF2-40B4-BE49-F238E27FC236}">
                <a16:creationId xmlns:a16="http://schemas.microsoft.com/office/drawing/2014/main" id="{86CD199A-FAA4-6227-3048-56FEF426B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116" y="2027735"/>
            <a:ext cx="819192" cy="4140413"/>
          </a:xfrm>
          <a:prstGeom prst="rect">
            <a:avLst/>
          </a:prstGeom>
        </p:spPr>
      </p:pic>
      <p:pic>
        <p:nvPicPr>
          <p:cNvPr id="14" name="Immagine 13" descr="Immagine che contiene testo, schermata, Carattere, Marchio&#10;&#10;Il contenuto generato dall'IA potrebbe non essere corretto.">
            <a:extLst>
              <a:ext uri="{FF2B5EF4-FFF2-40B4-BE49-F238E27FC236}">
                <a16:creationId xmlns:a16="http://schemas.microsoft.com/office/drawing/2014/main" id="{4F275B00-E0FA-73A7-A5FC-F787774E9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0506" y="2037261"/>
            <a:ext cx="844593" cy="4140413"/>
          </a:xfrm>
          <a:prstGeom prst="rect">
            <a:avLst/>
          </a:prstGeom>
        </p:spPr>
      </p:pic>
      <p:pic>
        <p:nvPicPr>
          <p:cNvPr id="16" name="Immagine 15" descr="Immagine che contiene testo, schermata, Carattere, poster&#10;&#10;Il contenuto generato dall'IA potrebbe non essere corretto.">
            <a:extLst>
              <a:ext uri="{FF2B5EF4-FFF2-40B4-BE49-F238E27FC236}">
                <a16:creationId xmlns:a16="http://schemas.microsoft.com/office/drawing/2014/main" id="{6BAD2B3A-856D-BAC2-E436-5A40304DB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5896" y="2034086"/>
            <a:ext cx="819192" cy="4134062"/>
          </a:xfrm>
          <a:prstGeom prst="rect">
            <a:avLst/>
          </a:prstGeom>
        </p:spPr>
      </p:pic>
      <p:pic>
        <p:nvPicPr>
          <p:cNvPr id="18" name="Immagine 17" descr="Immagine che contiene testo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7FC2FD3D-DE93-A0B8-2D37-DBE5B8965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885" y="2072187"/>
            <a:ext cx="844593" cy="4095961"/>
          </a:xfrm>
          <a:prstGeom prst="rect">
            <a:avLst/>
          </a:prstGeom>
        </p:spPr>
      </p:pic>
      <p:pic>
        <p:nvPicPr>
          <p:cNvPr id="20" name="Immagine 19" descr="Immagine che contiene testo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4C8DC2FB-C3C9-0991-F2B6-2AAE9212D0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2266" y="2065838"/>
            <a:ext cx="882695" cy="4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8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4BC35-60CD-279B-931A-E5164746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connettore, lanyard, forniture per ufficio&#10;&#10;Il contenuto generato dall'IA potrebbe non essere corretto.">
            <a:extLst>
              <a:ext uri="{FF2B5EF4-FFF2-40B4-BE49-F238E27FC236}">
                <a16:creationId xmlns:a16="http://schemas.microsoft.com/office/drawing/2014/main" id="{FE86AABD-1DDD-01B3-B0E6-9A4C487D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136" y="3324329"/>
            <a:ext cx="2340116" cy="3510174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E9EE2CE-42A9-2FCB-E70E-41738C628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B67CCA9B-187A-406E-001D-0C0073CD6E2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001" y="651749"/>
            <a:ext cx="3455998" cy="894409"/>
          </a:xfrm>
        </p:spPr>
        <p:txBody>
          <a:bodyPr/>
          <a:lstStyle/>
          <a:p>
            <a:r>
              <a:rPr lang="it-IT" dirty="0"/>
              <a:t>GADGET</a:t>
            </a:r>
            <a:endParaRPr lang="de-DE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C3BC9B-83DD-C507-DCA2-014D8EDA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53" t="4715" r="36113"/>
          <a:stretch>
            <a:fillRect/>
          </a:stretch>
        </p:blipFill>
        <p:spPr>
          <a:xfrm>
            <a:off x="2396566" y="4502271"/>
            <a:ext cx="888734" cy="21236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23C892-ABE8-7703-E6EE-A9AE7938107C}"/>
              </a:ext>
            </a:extLst>
          </p:cNvPr>
          <p:cNvSpPr txBox="1"/>
          <p:nvPr/>
        </p:nvSpPr>
        <p:spPr>
          <a:xfrm>
            <a:off x="476103" y="4502271"/>
            <a:ext cx="165673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BORRACCE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DA2B82-5EB8-BE3B-6AE6-46A8E1F2877E}"/>
              </a:ext>
            </a:extLst>
          </p:cNvPr>
          <p:cNvSpPr txBox="1"/>
          <p:nvPr/>
        </p:nvSpPr>
        <p:spPr>
          <a:xfrm>
            <a:off x="5454515" y="2496933"/>
            <a:ext cx="165673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LANYARD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F3A877E-9E51-692D-B7FA-0F1390280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775" y="1226484"/>
            <a:ext cx="1615954" cy="263884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302184-C9A0-24A2-04AC-B3D6671EBBD9}"/>
              </a:ext>
            </a:extLst>
          </p:cNvPr>
          <p:cNvSpPr txBox="1"/>
          <p:nvPr/>
        </p:nvSpPr>
        <p:spPr>
          <a:xfrm>
            <a:off x="490437" y="1226484"/>
            <a:ext cx="165673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BORSE TNT</a:t>
            </a:r>
          </a:p>
        </p:txBody>
      </p:sp>
      <p:pic>
        <p:nvPicPr>
          <p:cNvPr id="8" name="Immagine 7" descr="Immagine che contiene testo, connettore, lanyard, strumento&#10;&#10;Descrizione generata automaticamente">
            <a:extLst>
              <a:ext uri="{FF2B5EF4-FFF2-40B4-BE49-F238E27FC236}">
                <a16:creationId xmlns:a16="http://schemas.microsoft.com/office/drawing/2014/main" id="{1C9A68A4-2A5B-6D25-4C77-E8C6D3C7C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88" y="3025040"/>
            <a:ext cx="2651203" cy="3534937"/>
          </a:xfrm>
          <a:prstGeom prst="rect">
            <a:avLst/>
          </a:prstGeom>
        </p:spPr>
      </p:pic>
      <p:pic>
        <p:nvPicPr>
          <p:cNvPr id="11" name="Immagine 10" descr="Immagine che contiene borsa, accessorio, Borsa con manici, borsa della spesa&#10;&#10;Il contenuto generato dall'IA potrebbe non essere corretto.">
            <a:extLst>
              <a:ext uri="{FF2B5EF4-FFF2-40B4-BE49-F238E27FC236}">
                <a16:creationId xmlns:a16="http://schemas.microsoft.com/office/drawing/2014/main" id="{EE9E59FF-C01C-5093-9AF5-D1108EF97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378" y="1361440"/>
            <a:ext cx="1669261" cy="2503892"/>
          </a:xfrm>
          <a:prstGeom prst="rect">
            <a:avLst/>
          </a:prstGeom>
        </p:spPr>
      </p:pic>
      <p:pic>
        <p:nvPicPr>
          <p:cNvPr id="13" name="Immagine 12" descr="Immagine che contiene testo, bottiglia d'acqua, cilindro, coperchio&#10;&#10;Il contenuto generato dall'IA potrebbe non essere corretto.">
            <a:extLst>
              <a:ext uri="{FF2B5EF4-FFF2-40B4-BE49-F238E27FC236}">
                <a16:creationId xmlns:a16="http://schemas.microsoft.com/office/drawing/2014/main" id="{08787177-E420-8037-B44B-FAB3ED0E86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151" t="2896" r="35406"/>
          <a:stretch>
            <a:fillRect/>
          </a:stretch>
        </p:blipFill>
        <p:spPr>
          <a:xfrm>
            <a:off x="3549027" y="4502270"/>
            <a:ext cx="945759" cy="21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24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E3E55-F67D-6224-25BA-AB9B3F3A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CBFC8E-FF77-3A33-00AE-DD05BE19B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1AD1F5A5-43D7-2EC5-60DC-F24FFE5B8F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001" y="651749"/>
            <a:ext cx="3455998" cy="894409"/>
          </a:xfrm>
        </p:spPr>
        <p:txBody>
          <a:bodyPr/>
          <a:lstStyle/>
          <a:p>
            <a:r>
              <a:rPr lang="it-IT" dirty="0"/>
              <a:t>GADGET</a:t>
            </a:r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25D1782-671D-03E8-93AA-2E5FB795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457" y="3555467"/>
            <a:ext cx="3545236" cy="31685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5BFA9F6-0DAE-4BD7-1724-8F337E04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926" y="3701460"/>
            <a:ext cx="3536743" cy="236616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1660CC-D1FB-1395-C188-F37A79DEE79F}"/>
              </a:ext>
            </a:extLst>
          </p:cNvPr>
          <p:cNvSpPr txBox="1"/>
          <p:nvPr/>
        </p:nvSpPr>
        <p:spPr>
          <a:xfrm>
            <a:off x="287998" y="1164556"/>
            <a:ext cx="2072023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202429"/>
                </a:solidFill>
                <a:latin typeface="Montserrat" panose="00000500000000000000" pitchFamily="2" charset="0"/>
              </a:rPr>
              <a:t>PORTACHIAVI</a:t>
            </a:r>
            <a:endParaRPr lang="it-IT" b="1" i="0" u="none" strike="noStrike" baseline="0" dirty="0">
              <a:solidFill>
                <a:srgbClr val="202429"/>
              </a:solidFill>
              <a:latin typeface="Montserrat" panose="00000500000000000000" pitchFamily="2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536D348-469C-4DC4-6EBC-970985FC0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98" y="1735181"/>
            <a:ext cx="3723713" cy="141763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34FF513-7AFC-662A-6272-98AED7CEF294}"/>
              </a:ext>
            </a:extLst>
          </p:cNvPr>
          <p:cNvSpPr txBox="1"/>
          <p:nvPr/>
        </p:nvSpPr>
        <p:spPr>
          <a:xfrm>
            <a:off x="1223829" y="4565400"/>
            <a:ext cx="2072023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202429"/>
                </a:solidFill>
                <a:latin typeface="Montserrat" panose="00000500000000000000" pitchFamily="2" charset="0"/>
              </a:rPr>
              <a:t>TAZZA</a:t>
            </a:r>
            <a:endParaRPr lang="it-IT" b="1" i="0" u="none" strike="noStrike" baseline="0" dirty="0">
              <a:solidFill>
                <a:srgbClr val="202429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9DA1F15-5A3B-9D51-EFBD-62A0C99A1F50}"/>
              </a:ext>
            </a:extLst>
          </p:cNvPr>
          <p:cNvSpPr txBox="1"/>
          <p:nvPr/>
        </p:nvSpPr>
        <p:spPr>
          <a:xfrm>
            <a:off x="8139886" y="2864302"/>
            <a:ext cx="1656736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b="1" i="0" u="none" strike="noStrike" baseline="0" dirty="0">
                <a:solidFill>
                  <a:srgbClr val="202429"/>
                </a:solidFill>
                <a:latin typeface="Montserrat" panose="00000500000000000000" pitchFamily="2" charset="0"/>
              </a:rPr>
              <a:t>CAPPELLINI</a:t>
            </a:r>
          </a:p>
        </p:txBody>
      </p:sp>
      <p:pic>
        <p:nvPicPr>
          <p:cNvPr id="19" name="Immagine 18" descr="Immagine che contiene testo, lanyard&#10;&#10;Il contenuto generato dall'IA potrebbe non essere corretto.">
            <a:extLst>
              <a:ext uri="{FF2B5EF4-FFF2-40B4-BE49-F238E27FC236}">
                <a16:creationId xmlns:a16="http://schemas.microsoft.com/office/drawing/2014/main" id="{99626B08-B757-6D69-8AE6-D9164A33F3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003"/>
          <a:stretch>
            <a:fillRect/>
          </a:stretch>
        </p:blipFill>
        <p:spPr>
          <a:xfrm>
            <a:off x="4100286" y="2431137"/>
            <a:ext cx="3723713" cy="867299"/>
          </a:xfrm>
          <a:prstGeom prst="rect">
            <a:avLst/>
          </a:prstGeom>
        </p:spPr>
      </p:pic>
      <p:pic>
        <p:nvPicPr>
          <p:cNvPr id="20" name="Immagine 19" descr="Immagine che contiene testo, lanyard&#10;&#10;Il contenuto generato dall'IA potrebbe non essere corretto.">
            <a:extLst>
              <a:ext uri="{FF2B5EF4-FFF2-40B4-BE49-F238E27FC236}">
                <a16:creationId xmlns:a16="http://schemas.microsoft.com/office/drawing/2014/main" id="{7D06A72B-820C-F481-FB8B-8DE3B84756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0003"/>
          <a:stretch>
            <a:fillRect/>
          </a:stretch>
        </p:blipFill>
        <p:spPr>
          <a:xfrm>
            <a:off x="4100286" y="1603998"/>
            <a:ext cx="3618121" cy="82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2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52985-0C64-CA92-FACE-672694B6C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B7E6A9C6-76F0-7B36-0FF2-22C2FD2B4E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50249" y="651749"/>
            <a:ext cx="4891502" cy="894409"/>
          </a:xfrm>
        </p:spPr>
        <p:txBody>
          <a:bodyPr>
            <a:normAutofit/>
          </a:bodyPr>
          <a:lstStyle/>
          <a:p>
            <a:r>
              <a:rPr lang="it-IT" dirty="0"/>
              <a:t>Bicchieri riutilizzabili</a:t>
            </a:r>
            <a:endParaRPr lang="de-DE" dirty="0"/>
          </a:p>
        </p:txBody>
      </p:sp>
      <p:pic>
        <p:nvPicPr>
          <p:cNvPr id="8" name="Immagine 7" descr="Immagine che contiene testo&#10;&#10;Il contenuto generato dall'IA potrebbe non essere corretto.">
            <a:extLst>
              <a:ext uri="{FF2B5EF4-FFF2-40B4-BE49-F238E27FC236}">
                <a16:creationId xmlns:a16="http://schemas.microsoft.com/office/drawing/2014/main" id="{B81CB6B1-E14D-F551-0BB4-4EDFC3027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36" t="13615" r="17018" b="11579"/>
          <a:stretch>
            <a:fillRect/>
          </a:stretch>
        </p:blipFill>
        <p:spPr>
          <a:xfrm>
            <a:off x="594402" y="1471126"/>
            <a:ext cx="1436529" cy="2444312"/>
          </a:xfrm>
          <a:prstGeom prst="rect">
            <a:avLst/>
          </a:prstGeom>
        </p:spPr>
      </p:pic>
      <p:pic>
        <p:nvPicPr>
          <p:cNvPr id="18" name="Immagine 17" descr="Immagine che contiene persona, vestiti, Viso umano, uomo&#10;&#10;Il contenuto generato dall'IA potrebbe non essere corretto.">
            <a:extLst>
              <a:ext uri="{FF2B5EF4-FFF2-40B4-BE49-F238E27FC236}">
                <a16:creationId xmlns:a16="http://schemas.microsoft.com/office/drawing/2014/main" id="{5D9B70D4-91C3-422C-A94D-C94EE774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462" y="3520975"/>
            <a:ext cx="5005538" cy="3337025"/>
          </a:xfrm>
          <a:prstGeom prst="rect">
            <a:avLst/>
          </a:prstGeom>
        </p:spPr>
      </p:pic>
      <p:sp>
        <p:nvSpPr>
          <p:cNvPr id="21" name="Titel 4">
            <a:extLst>
              <a:ext uri="{FF2B5EF4-FFF2-40B4-BE49-F238E27FC236}">
                <a16:creationId xmlns:a16="http://schemas.microsoft.com/office/drawing/2014/main" id="{945B685E-6507-AE63-20FB-44F95568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674" y="1742325"/>
            <a:ext cx="7303970" cy="2887427"/>
          </a:xfrm>
        </p:spPr>
        <p:txBody>
          <a:bodyPr>
            <a:noAutofit/>
          </a:bodyPr>
          <a:lstStyle/>
          <a:p>
            <a:r>
              <a:rPr lang="it-IT" dirty="0"/>
              <a:t>Con l’obiettivo di promuovere eventi sostenibili e andare incontro alle necessità degli organizzatori, Garda Trentino ha realizzato </a:t>
            </a:r>
            <a:r>
              <a:rPr lang="it-IT" b="1" dirty="0"/>
              <a:t>3.000 bicchieri riutilizzabili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Gli organizzatori possono utilizzare i bicchieri </a:t>
            </a:r>
            <a:r>
              <a:rPr lang="it-IT" b="1" dirty="0"/>
              <a:t>in comodato d’uso gratuito</a:t>
            </a:r>
            <a:r>
              <a:rPr lang="it-IT" dirty="0"/>
              <a:t>, pagando solamente </a:t>
            </a:r>
            <a:r>
              <a:rPr lang="it-IT" b="1" dirty="0"/>
              <a:t>lavaggio, ritiro e consegna</a:t>
            </a:r>
            <a:r>
              <a:rPr lang="it-IT" dirty="0"/>
              <a:t>.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Costo lavaggio:</a:t>
            </a:r>
            <a:r>
              <a:rPr lang="it-IT" dirty="0"/>
              <a:t> 0,20 € a bicchiere</a:t>
            </a:r>
            <a:br>
              <a:rPr lang="it-IT" dirty="0"/>
            </a:br>
            <a:r>
              <a:rPr lang="it-IT" b="1" dirty="0"/>
              <a:t>Costo ritiro e consegna:</a:t>
            </a:r>
            <a:r>
              <a:rPr lang="it-IT" dirty="0"/>
              <a:t> 140 €</a:t>
            </a:r>
            <a:br>
              <a:rPr lang="it-IT" dirty="0"/>
            </a:br>
            <a:br>
              <a:rPr lang="it-IT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23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6A6C-51A1-47CD-140D-EBEA87CED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E597DDCF-9987-A86E-7CFE-A168177577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178" b="25178"/>
          <a:stretch/>
        </p:blipFill>
        <p:spPr>
          <a:xfrm>
            <a:off x="496338" y="861537"/>
            <a:ext cx="5696763" cy="188606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7401DD-E66F-C25A-756E-3C43357B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60AF24-0384-FF41-AE90-9A814181A0D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29" name="Bildplatzhalter 28">
            <a:extLst>
              <a:ext uri="{FF2B5EF4-FFF2-40B4-BE49-F238E27FC236}">
                <a16:creationId xmlns:a16="http://schemas.microsoft.com/office/drawing/2014/main" id="{023121C0-D1E9-81C4-67A0-319E375A190F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7613" r="7613"/>
          <a:stretch/>
        </p:blipFill>
        <p:spPr>
          <a:xfrm>
            <a:off x="6193103" y="2747600"/>
            <a:ext cx="5627422" cy="1886065"/>
          </a:xfrm>
        </p:spPr>
      </p:pic>
      <p:pic>
        <p:nvPicPr>
          <p:cNvPr id="31" name="Bildplatzhalter 30">
            <a:extLst>
              <a:ext uri="{FF2B5EF4-FFF2-40B4-BE49-F238E27FC236}">
                <a16:creationId xmlns:a16="http://schemas.microsoft.com/office/drawing/2014/main" id="{FC4D25FF-8A1D-7F6F-2462-5DDD2615C73D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7388" r="7388"/>
          <a:stretch/>
        </p:blipFill>
        <p:spPr>
          <a:xfrm>
            <a:off x="535840" y="4633665"/>
            <a:ext cx="5657261" cy="1886065"/>
          </a:xfrm>
        </p:spPr>
      </p:pic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8B62550-E384-1ED2-585B-3F34B7B9204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18689" y="2943156"/>
            <a:ext cx="2292143" cy="314069"/>
          </a:xfrm>
        </p:spPr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23D6848-1406-7765-86A7-383D28CAA3FF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18688" y="3413056"/>
            <a:ext cx="3062560" cy="875004"/>
          </a:xfrm>
        </p:spPr>
        <p:txBody>
          <a:bodyPr/>
          <a:lstStyle/>
          <a:p>
            <a:r>
              <a:rPr lang="en-US" dirty="0"/>
              <a:t>I SERVIZI DI GARDA TRENTINO 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F7B73F8-31DD-C004-7E4C-A0CC297BD7E1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318098" y="1051973"/>
            <a:ext cx="2292143" cy="314069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C3DA3F9-2CFC-D560-9DC3-0F717B3E1154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18098" y="1463470"/>
            <a:ext cx="4118674" cy="875004"/>
          </a:xfrm>
        </p:spPr>
        <p:txBody>
          <a:bodyPr/>
          <a:lstStyle/>
          <a:p>
            <a:r>
              <a:rPr lang="it-IT" dirty="0"/>
              <a:t>LE SPONSORIZZAZIONI</a:t>
            </a:r>
            <a:endParaRPr lang="de-DE" dirty="0"/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AA6E4924-1FC5-F6B3-2DBD-92B144F45213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318098" y="4918758"/>
            <a:ext cx="2292143" cy="314069"/>
          </a:xfrm>
        </p:spPr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331A124-B0BB-E485-E88F-36B1E0B0B3AE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6318098" y="5330255"/>
            <a:ext cx="2292143" cy="875004"/>
          </a:xfrm>
        </p:spPr>
        <p:txBody>
          <a:bodyPr/>
          <a:lstStyle/>
          <a:p>
            <a:r>
              <a:rPr lang="en-US" dirty="0"/>
              <a:t>APPUNTAMENTI &amp; CONTATTI</a:t>
            </a:r>
            <a:endParaRPr lang="de-DE" dirty="0"/>
          </a:p>
        </p:txBody>
      </p:sp>
      <p:pic>
        <p:nvPicPr>
          <p:cNvPr id="6" name="Immagine 5" descr="Immagine che contiene aria aperta, erba, albero, cielo&#10;&#10;Il contenuto generato dall'IA potrebbe non essere corretto.">
            <a:extLst>
              <a:ext uri="{FF2B5EF4-FFF2-40B4-BE49-F238E27FC236}">
                <a16:creationId xmlns:a16="http://schemas.microsoft.com/office/drawing/2014/main" id="{DCB01C5E-7608-D632-3B45-FC5AF1C9B4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90" b="14492"/>
          <a:stretch>
            <a:fillRect/>
          </a:stretch>
        </p:blipFill>
        <p:spPr>
          <a:xfrm>
            <a:off x="6193101" y="2750720"/>
            <a:ext cx="5627422" cy="1891181"/>
          </a:xfrm>
          <a:prstGeom prst="rect">
            <a:avLst/>
          </a:prstGeom>
        </p:spPr>
      </p:pic>
      <p:pic>
        <p:nvPicPr>
          <p:cNvPr id="14" name="Immagine 13" descr="Immagine che contiene interno, uomo, vestiti, sedia&#10;&#10;Il contenuto generato dall'IA potrebbe non essere corretto.">
            <a:extLst>
              <a:ext uri="{FF2B5EF4-FFF2-40B4-BE49-F238E27FC236}">
                <a16:creationId xmlns:a16="http://schemas.microsoft.com/office/drawing/2014/main" id="{DAA852B2-1F4F-1CDC-C828-552A5FB73D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44" t="36728" r="-2644" b="16149"/>
          <a:stretch>
            <a:fillRect/>
          </a:stretch>
        </p:blipFill>
        <p:spPr>
          <a:xfrm>
            <a:off x="511126" y="4626868"/>
            <a:ext cx="5840246" cy="1891181"/>
          </a:xfrm>
          <a:prstGeom prst="rect">
            <a:avLst/>
          </a:prstGeom>
        </p:spPr>
      </p:pic>
      <p:pic>
        <p:nvPicPr>
          <p:cNvPr id="18" name="Immagine 17" descr="Immagine che contiene sport, persona, aria aperta, calzature&#10;&#10;Il contenuto generato dall'IA potrebbe non essere corretto.">
            <a:extLst>
              <a:ext uri="{FF2B5EF4-FFF2-40B4-BE49-F238E27FC236}">
                <a16:creationId xmlns:a16="http://schemas.microsoft.com/office/drawing/2014/main" id="{F3C61E31-FE87-9C2E-D54C-7064C4CBEF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606" b="20556"/>
          <a:stretch>
            <a:fillRect/>
          </a:stretch>
        </p:blipFill>
        <p:spPr>
          <a:xfrm>
            <a:off x="469068" y="853301"/>
            <a:ext cx="5724031" cy="189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60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95556-214A-C6A2-32D7-763EBF84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B5E60E6-50BD-34D2-2668-AA3BD2B8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69848"/>
            <a:ext cx="3844925" cy="1821428"/>
          </a:xfrm>
        </p:spPr>
        <p:txBody>
          <a:bodyPr>
            <a:noAutofit/>
          </a:bodyPr>
          <a:lstStyle/>
          <a:p>
            <a:r>
              <a:rPr lang="it-IT" dirty="0"/>
              <a:t>Con l’obiettivo di </a:t>
            </a:r>
            <a:r>
              <a:rPr lang="it-IT" b="1" dirty="0"/>
              <a:t>promuovere e valorizzare il territorio</a:t>
            </a:r>
            <a:r>
              <a:rPr lang="it-IT" dirty="0"/>
              <a:t>, Garda Trentino ha sviluppato </a:t>
            </a:r>
            <a:r>
              <a:rPr lang="it-IT" b="1" dirty="0"/>
              <a:t>Garda Trentino Experience</a:t>
            </a:r>
            <a:r>
              <a:rPr lang="it-IT" dirty="0"/>
              <a:t>, il portale dedicato alla vendita di esperienze autentiche.</a:t>
            </a:r>
            <a:br>
              <a:rPr lang="it-IT" dirty="0"/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16A7FD-5B2D-9C2A-D01E-2B5311900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8B9EF7F9-3BB8-7E70-6CC9-CE9662439CC0}"/>
              </a:ext>
            </a:extLst>
          </p:cNvPr>
          <p:cNvSpPr txBox="1">
            <a:spLocks/>
          </p:cNvSpPr>
          <p:nvPr/>
        </p:nvSpPr>
        <p:spPr>
          <a:xfrm>
            <a:off x="482956" y="1055316"/>
            <a:ext cx="8457844" cy="894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004F5B"/>
                </a:solidFill>
                <a:latin typeface="GardaT Etica SM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SERVIZIO TICKETING: GARDA TRENTINO EXPERIENCE</a:t>
            </a:r>
            <a:endParaRPr lang="de-DE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F3E8D82-F690-F171-91E4-D1060F21E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1" y="3180562"/>
            <a:ext cx="59965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Montserrat" panose="00000500000000000000" pitchFamily="2" charset="0"/>
              </a:rPr>
              <a:t>I vantaggi principali:</a:t>
            </a:r>
            <a:endParaRPr lang="it-IT" dirty="0">
              <a:latin typeface="Montserrat" panose="00000500000000000000" pitchFamily="2" charset="0"/>
            </a:endParaRPr>
          </a:p>
          <a:p>
            <a:r>
              <a:rPr lang="it-IT" dirty="0">
                <a:latin typeface="Montserrat" panose="00000500000000000000" pitchFamily="2" charset="0"/>
              </a:rPr>
              <a:t>Un unico sistema di </a:t>
            </a:r>
            <a:r>
              <a:rPr lang="it-IT" b="1" dirty="0">
                <a:latin typeface="Montserrat" panose="00000500000000000000" pitchFamily="2" charset="0"/>
              </a:rPr>
              <a:t>prenotazione</a:t>
            </a:r>
            <a:endParaRPr lang="it-IT" dirty="0">
              <a:latin typeface="Montserrat" panose="00000500000000000000" pitchFamily="2" charset="0"/>
            </a:endParaRPr>
          </a:p>
          <a:p>
            <a:r>
              <a:rPr lang="it-IT" dirty="0">
                <a:latin typeface="Montserrat" panose="00000500000000000000" pitchFamily="2" charset="0"/>
              </a:rPr>
              <a:t>Nessuna gestione diretta di </a:t>
            </a:r>
            <a:r>
              <a:rPr lang="it-IT" b="1" dirty="0">
                <a:latin typeface="Montserrat" panose="00000500000000000000" pitchFamily="2" charset="0"/>
              </a:rPr>
              <a:t>pagamenti</a:t>
            </a:r>
            <a:endParaRPr lang="it-IT" dirty="0">
              <a:latin typeface="Montserrat" panose="00000500000000000000" pitchFamily="2" charset="0"/>
            </a:endParaRPr>
          </a:p>
          <a:p>
            <a:r>
              <a:rPr lang="it-IT" dirty="0">
                <a:latin typeface="Montserrat" panose="00000500000000000000" pitchFamily="2" charset="0"/>
              </a:rPr>
              <a:t>Nessun problema di </a:t>
            </a:r>
            <a:r>
              <a:rPr lang="it-IT" b="1" dirty="0">
                <a:latin typeface="Montserrat" panose="00000500000000000000" pitchFamily="2" charset="0"/>
              </a:rPr>
              <a:t>liste o incassi</a:t>
            </a:r>
            <a:endParaRPr lang="it-IT" dirty="0">
              <a:latin typeface="Montserrat" panose="00000500000000000000" pitchFamily="2" charset="0"/>
            </a:endParaRPr>
          </a:p>
          <a:p>
            <a:r>
              <a:rPr lang="it-IT" dirty="0">
                <a:latin typeface="Montserrat" panose="00000500000000000000" pitchFamily="2" charset="0"/>
              </a:rPr>
              <a:t>L’organizzatore resta </a:t>
            </a:r>
            <a:r>
              <a:rPr lang="it-IT" b="1" dirty="0">
                <a:latin typeface="Montserrat" panose="00000500000000000000" pitchFamily="2" charset="0"/>
              </a:rPr>
              <a:t>responsabile diretto dell’attività</a:t>
            </a:r>
            <a:endParaRPr lang="it-IT" dirty="0">
              <a:latin typeface="Montserrat" panose="00000500000000000000" pitchFamily="2" charset="0"/>
            </a:endParaRPr>
          </a:p>
          <a:p>
            <a:r>
              <a:rPr lang="it-IT" dirty="0">
                <a:latin typeface="Montserrat" panose="00000500000000000000" pitchFamily="2" charset="0"/>
              </a:rPr>
              <a:t>Un supporto concreto per concentrarsi su ciò che conta davvero: </a:t>
            </a:r>
            <a:r>
              <a:rPr lang="it-IT" b="1" dirty="0">
                <a:latin typeface="Montserrat" panose="00000500000000000000" pitchFamily="2" charset="0"/>
              </a:rPr>
              <a:t>l’esperienza e la qualità dell’evento</a:t>
            </a:r>
            <a:r>
              <a:rPr lang="it-IT" dirty="0">
                <a:latin typeface="Montserrat" panose="00000500000000000000" pitchFamily="2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latin typeface="Montserrat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FCCD7B0-9D3C-2303-168B-D40CE761E80C}"/>
              </a:ext>
            </a:extLst>
          </p:cNvPr>
          <p:cNvSpPr txBox="1"/>
          <p:nvPr/>
        </p:nvSpPr>
        <p:spPr>
          <a:xfrm>
            <a:off x="762000" y="4190812"/>
            <a:ext cx="38449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Montserrat" panose="00000500000000000000" pitchFamily="2" charset="0"/>
              </a:rPr>
              <a:t>Anche gli eventi possono </a:t>
            </a:r>
            <a:r>
              <a:rPr lang="it-IT" b="1" dirty="0">
                <a:latin typeface="Montserrat" panose="00000500000000000000" pitchFamily="2" charset="0"/>
              </a:rPr>
              <a:t>vendere attività ed esperienze</a:t>
            </a:r>
            <a:r>
              <a:rPr lang="it-IT" dirty="0">
                <a:latin typeface="Montserrat" panose="00000500000000000000" pitchFamily="2" charset="0"/>
              </a:rPr>
              <a:t> attraverso un </a:t>
            </a:r>
            <a:r>
              <a:rPr lang="it-IT" b="1" dirty="0">
                <a:latin typeface="Montserrat" panose="00000500000000000000" pitchFamily="2" charset="0"/>
              </a:rPr>
              <a:t>portale unico</a:t>
            </a:r>
            <a:r>
              <a:rPr lang="it-IT" dirty="0">
                <a:latin typeface="Montserrat" panose="00000500000000000000" pitchFamily="2" charset="0"/>
              </a:rPr>
              <a:t>, semplificando la gestione organizzativa.</a:t>
            </a:r>
          </a:p>
        </p:txBody>
      </p:sp>
      <p:pic>
        <p:nvPicPr>
          <p:cNvPr id="6" name="Elemento grafico 5" descr="Badge Tick1 contorno">
            <a:extLst>
              <a:ext uri="{FF2B5EF4-FFF2-40B4-BE49-F238E27FC236}">
                <a16:creationId xmlns:a16="http://schemas.microsoft.com/office/drawing/2014/main" id="{5A40C05A-4FCB-48E1-217E-1D9990DD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5959" y="21558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3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0E174-CDDF-C8F8-914F-FDBCBDA2D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6E6DC92-F57A-4A06-36E4-A28790699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7FD4FEF-9195-BA86-4D10-77267C098EE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CHI SIAMO</a:t>
            </a:r>
          </a:p>
        </p:txBody>
      </p:sp>
      <p:sp>
        <p:nvSpPr>
          <p:cNvPr id="9" name="Textfeld 3">
            <a:extLst>
              <a:ext uri="{FF2B5EF4-FFF2-40B4-BE49-F238E27FC236}">
                <a16:creationId xmlns:a16="http://schemas.microsoft.com/office/drawing/2014/main" id="{A091BB14-F49B-4B4C-81C3-3D9AE92D8DE8}"/>
              </a:ext>
            </a:extLst>
          </p:cNvPr>
          <p:cNvSpPr txBox="1">
            <a:spLocks/>
          </p:cNvSpPr>
          <p:nvPr/>
        </p:nvSpPr>
        <p:spPr>
          <a:xfrm>
            <a:off x="327071" y="139901"/>
            <a:ext cx="152967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 b="0" dirty="0">
                <a:solidFill>
                  <a:schemeClr val="bg1"/>
                </a:solidFill>
                <a:latin typeface="Montserrat" pitchFamily="2" charset="77"/>
              </a:rPr>
              <a:t>SPONSORIZZAZIONE EVENTI // 2026</a:t>
            </a:r>
          </a:p>
          <a:p>
            <a:r>
              <a:rPr lang="de-DE" sz="700" b="1" i="1" dirty="0">
                <a:solidFill>
                  <a:srgbClr val="FFD200"/>
                </a:solidFill>
                <a:latin typeface="Montserrat" pitchFamily="2" charset="77"/>
              </a:rPr>
              <a:t>ITALIAN OUTDOOR.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43B428-5D04-96E0-0B6B-8912F6818FCD}"/>
              </a:ext>
            </a:extLst>
          </p:cNvPr>
          <p:cNvSpPr/>
          <p:nvPr/>
        </p:nvSpPr>
        <p:spPr>
          <a:xfrm>
            <a:off x="1109233" y="4373807"/>
            <a:ext cx="1014760" cy="12456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89D3471-7E10-62EE-197D-1F9EB7D5EAFD}"/>
              </a:ext>
            </a:extLst>
          </p:cNvPr>
          <p:cNvSpPr/>
          <p:nvPr/>
        </p:nvSpPr>
        <p:spPr>
          <a:xfrm>
            <a:off x="1160127" y="2152118"/>
            <a:ext cx="1014760" cy="124562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6B2FCF9-767A-2D3C-B43E-41C4FF6D1C29}"/>
              </a:ext>
            </a:extLst>
          </p:cNvPr>
          <p:cNvSpPr/>
          <p:nvPr/>
        </p:nvSpPr>
        <p:spPr>
          <a:xfrm>
            <a:off x="6511661" y="4352857"/>
            <a:ext cx="1014760" cy="12456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327B4D0-C024-1570-246E-88B8DF532CF7}"/>
              </a:ext>
            </a:extLst>
          </p:cNvPr>
          <p:cNvSpPr txBox="1"/>
          <p:nvPr/>
        </p:nvSpPr>
        <p:spPr>
          <a:xfrm>
            <a:off x="2364619" y="2160163"/>
            <a:ext cx="4064196" cy="161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SPONSORIZZAZIONE EVENTI</a:t>
            </a: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ANTONELLA EMANUELLI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antonella.emanuelli@gardatrentino.it</a:t>
            </a: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0464 025 411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342 5250797</a:t>
            </a:r>
          </a:p>
          <a:p>
            <a:pPr>
              <a:spcAft>
                <a:spcPts val="800"/>
              </a:spcAft>
            </a:pPr>
            <a:endParaRPr lang="it-IT" sz="1200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FB3D8A-B17A-0DD0-2D1D-FB985C6E18D5}"/>
              </a:ext>
            </a:extLst>
          </p:cNvPr>
          <p:cNvSpPr txBox="1"/>
          <p:nvPr/>
        </p:nvSpPr>
        <p:spPr>
          <a:xfrm>
            <a:off x="2313725" y="4350016"/>
            <a:ext cx="3507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EVENTI ENOGASTRONOMICI</a:t>
            </a: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ALEX COLO’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alex.colo@gardatrentino.it</a:t>
            </a: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0464 025 444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345 8285850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2EE71F5-FA86-6377-62C1-B370688BE609}"/>
              </a:ext>
            </a:extLst>
          </p:cNvPr>
          <p:cNvSpPr txBox="1"/>
          <p:nvPr/>
        </p:nvSpPr>
        <p:spPr>
          <a:xfrm>
            <a:off x="7814555" y="4275046"/>
            <a:ext cx="3507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EVENTI INVERNO</a:t>
            </a: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CHIARA DE BONIS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chiara.debonis@gardatrentino.it</a:t>
            </a: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0464 025 438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346 1832205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B4585E5-62BC-95BC-0C5E-28B9492C823B}"/>
              </a:ext>
            </a:extLst>
          </p:cNvPr>
          <p:cNvSpPr txBox="1"/>
          <p:nvPr/>
        </p:nvSpPr>
        <p:spPr>
          <a:xfrm>
            <a:off x="7847466" y="2152118"/>
            <a:ext cx="397985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MATERIALI VISIBILITA’ &amp; GADGETS</a:t>
            </a: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600" b="1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FABRIZIO BERTOLDI 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fabrizio.bertoldi@gardatrentino.it</a:t>
            </a: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0464 025 409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340 0554108</a:t>
            </a:r>
            <a:br>
              <a:rPr lang="it-IT" sz="12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1200" i="1" dirty="0"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magine 29" descr="Immagine che contiene persona, vestiti, arredo, Viso umano&#10;&#10;Il contenuto generato dall'IA potrebbe non essere corretto.">
            <a:extLst>
              <a:ext uri="{FF2B5EF4-FFF2-40B4-BE49-F238E27FC236}">
                <a16:creationId xmlns:a16="http://schemas.microsoft.com/office/drawing/2014/main" id="{B35BB9ED-45B9-3E11-0768-8C4E7A0C53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7602" y="2152118"/>
            <a:ext cx="987002" cy="12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5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D7D6C-5843-4C26-654B-0C2262E0D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527BB8-ACD7-FD7D-AF66-D6A4101C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831" y="2652791"/>
            <a:ext cx="9850345" cy="3321251"/>
          </a:xfrm>
        </p:spPr>
        <p:txBody>
          <a:bodyPr>
            <a:normAutofit/>
          </a:bodyPr>
          <a:lstStyle/>
          <a:p>
            <a:r>
              <a:rPr lang="it-IT" b="1" dirty="0"/>
              <a:t>Creare</a:t>
            </a:r>
            <a:r>
              <a:rPr lang="it-IT" dirty="0"/>
              <a:t> </a:t>
            </a:r>
            <a:r>
              <a:rPr lang="it-IT" b="1" dirty="0"/>
              <a:t>infrastrutture curate e accessibili</a:t>
            </a:r>
            <a:r>
              <a:rPr lang="it-IT" dirty="0"/>
              <a:t> per rafforzare l’identità outdoor e migliorare la fruibilità del territorio​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Sviluppare esperienze costruite ad hoc</a:t>
            </a:r>
            <a:r>
              <a:rPr lang="it-IT" dirty="0"/>
              <a:t> per diverse tipologie di ospiti​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Valorizzare le risorse locali</a:t>
            </a:r>
            <a:r>
              <a:rPr lang="it-IT" dirty="0"/>
              <a:t> (natura, cultura, gastronomia) in chiave sostenibile e strategica​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Supportare gli operatori</a:t>
            </a:r>
            <a:r>
              <a:rPr lang="it-IT" dirty="0"/>
              <a:t> con strumenti, formazione e contenuti per comunicare al meglio l’offerta​</a:t>
            </a:r>
            <a:br>
              <a:rPr lang="it-IT" dirty="0"/>
            </a:br>
            <a:br>
              <a:rPr lang="it-IT" dirty="0"/>
            </a:br>
            <a:r>
              <a:rPr lang="it-IT" b="1" dirty="0"/>
              <a:t>Lavorare in coerenza con il brand Garda Trentino</a:t>
            </a:r>
            <a:r>
              <a:rPr lang="it-IT" dirty="0"/>
              <a:t>, per una proposta integrata che crea valore a lungo termine​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C04C3D9E-40DA-2684-8F41-2AF61F298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60AF24-0384-FF41-AE90-9A814181A0D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C968FAA-17D2-D834-7644-5669F924825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GARDA TRENTINO</a:t>
            </a:r>
          </a:p>
        </p:txBody>
      </p:sp>
      <p:sp>
        <p:nvSpPr>
          <p:cNvPr id="2" name="Textplatzhalter 6">
            <a:extLst>
              <a:ext uri="{FF2B5EF4-FFF2-40B4-BE49-F238E27FC236}">
                <a16:creationId xmlns:a16="http://schemas.microsoft.com/office/drawing/2014/main" id="{9F7CEA55-8D38-F825-7DB6-4D587D393C76}"/>
              </a:ext>
            </a:extLst>
          </p:cNvPr>
          <p:cNvSpPr txBox="1">
            <a:spLocks/>
          </p:cNvSpPr>
          <p:nvPr/>
        </p:nvSpPr>
        <p:spPr>
          <a:xfrm>
            <a:off x="6638995" y="3674899"/>
            <a:ext cx="4890378" cy="10930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1" kern="1200">
                <a:solidFill>
                  <a:srgbClr val="000000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4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4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4">
                    <a:lumMod val="10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4A6E5-CE5E-4AB1-5DCA-5A121C38B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008" y="2066862"/>
            <a:ext cx="2479984" cy="409819"/>
          </a:xfrm>
        </p:spPr>
        <p:txBody>
          <a:bodyPr/>
          <a:lstStyle/>
          <a:p>
            <a:r>
              <a:rPr lang="it-IT" dirty="0"/>
              <a:t>CI OCCUPIAMO DI:</a:t>
            </a:r>
          </a:p>
        </p:txBody>
      </p:sp>
    </p:spTree>
    <p:extLst>
      <p:ext uri="{BB962C8B-B14F-4D97-AF65-F5344CB8AC3E}">
        <p14:creationId xmlns:p14="http://schemas.microsoft.com/office/powerpoint/2010/main" val="146078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E9EC6-D81B-9B14-88B3-51FB60F24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08505D6D-FF2C-CAAC-D3FA-EF53E80AE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277" y="2065696"/>
            <a:ext cx="4904096" cy="2218379"/>
          </a:xfrm>
        </p:spPr>
        <p:txBody>
          <a:bodyPr>
            <a:normAutofit/>
          </a:bodyPr>
          <a:lstStyle/>
          <a:p>
            <a:r>
              <a:rPr lang="it-IT" dirty="0"/>
              <a:t>Ogni evento rappresenta un veicolo di promozione ad alta visibilità: </a:t>
            </a:r>
            <a:br>
              <a:rPr lang="it-IT" dirty="0"/>
            </a:br>
            <a:r>
              <a:rPr lang="it-IT" dirty="0"/>
              <a:t>- </a:t>
            </a:r>
            <a:r>
              <a:rPr lang="it-IT" b="1" dirty="0"/>
              <a:t>rafforza la brand </a:t>
            </a:r>
            <a:r>
              <a:rPr lang="it-IT" b="1" dirty="0" err="1"/>
              <a:t>identity</a:t>
            </a:r>
            <a:br>
              <a:rPr lang="it-IT" dirty="0"/>
            </a:br>
            <a:r>
              <a:rPr lang="it-IT" dirty="0"/>
              <a:t>- </a:t>
            </a:r>
            <a:r>
              <a:rPr lang="it-IT" b="1" dirty="0"/>
              <a:t>genera contenuti e stimola la narrazione </a:t>
            </a:r>
            <a:r>
              <a:rPr lang="it-IT" dirty="0"/>
              <a:t>della destinazione verso i mercati nazionali e internazionali</a:t>
            </a:r>
            <a:endParaRPr lang="it-IT" b="1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464C02E-203D-3FE4-5641-23132448B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5277" y="4873117"/>
            <a:ext cx="4890378" cy="1093042"/>
          </a:xfrm>
        </p:spPr>
        <p:txBody>
          <a:bodyPr>
            <a:normAutofit/>
          </a:bodyPr>
          <a:lstStyle/>
          <a:p>
            <a:r>
              <a:rPr lang="it-IT" b="0" i="0" dirty="0"/>
              <a:t>Rafforzare la visibilità e la riconoscibilità del brand Garda Trentino all’interno di iniziative </a:t>
            </a:r>
            <a:r>
              <a:rPr lang="it-IT" i="0" dirty="0"/>
              <a:t>coerenti con la strategia di destinazione</a:t>
            </a:r>
            <a:endParaRPr lang="it-IT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007CF6EE-C1B6-625F-AF37-1247C2B6C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60AF24-0384-FF41-AE90-9A814181A0D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38" name="Bildplatzhalter 37">
            <a:extLst>
              <a:ext uri="{FF2B5EF4-FFF2-40B4-BE49-F238E27FC236}">
                <a16:creationId xmlns:a16="http://schemas.microsoft.com/office/drawing/2014/main" id="{7615E733-521A-C509-C7FF-62C88AB594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391" r="11391"/>
          <a:stretch/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A887E4-8214-C241-A8CD-C1C6A723037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SPONSORIZZAZIONE EVENTI – PERCHE‘</a:t>
            </a:r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A0B0362-2148-F2BE-0802-7FAF073511AC}"/>
              </a:ext>
            </a:extLst>
          </p:cNvPr>
          <p:cNvSpPr/>
          <p:nvPr/>
        </p:nvSpPr>
        <p:spPr>
          <a:xfrm>
            <a:off x="8190186" y="3929211"/>
            <a:ext cx="606972" cy="64938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aria aperta, persona, erba, vestiti&#10;&#10;Il contenuto generato dall'IA potrebbe non essere corretto.">
            <a:extLst>
              <a:ext uri="{FF2B5EF4-FFF2-40B4-BE49-F238E27FC236}">
                <a16:creationId xmlns:a16="http://schemas.microsoft.com/office/drawing/2014/main" id="{6B3DB304-7CA2-E225-940B-0E4301255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956" y="1920787"/>
            <a:ext cx="5844048" cy="4241727"/>
          </a:xfrm>
          <a:prstGeom prst="rect">
            <a:avLst/>
          </a:prstGeom>
        </p:spPr>
      </p:pic>
      <p:pic>
        <p:nvPicPr>
          <p:cNvPr id="4" name="Immagine 3" descr="Immagine che contiene aria aperta, cielo, bicicletta, persona&#10;&#10;Il contenuto generato dall'IA potrebbe non essere corretto.">
            <a:extLst>
              <a:ext uri="{FF2B5EF4-FFF2-40B4-BE49-F238E27FC236}">
                <a16:creationId xmlns:a16="http://schemas.microsoft.com/office/drawing/2014/main" id="{AB358C58-356A-8B7D-C8A8-F716D077F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4" y="1920787"/>
            <a:ext cx="5909580" cy="43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7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A08B-E931-6359-6973-D41C4B08C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2F77E8C0-DB15-5DBC-4A7F-D66608A40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665" y="3448681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Compilazione richiesta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A301CD50-EE57-CB81-EC19-DCB1E6E57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1664" y="3963273"/>
            <a:ext cx="1988924" cy="118084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Compilare il </a:t>
            </a:r>
            <a:r>
              <a:rPr lang="it-IT" b="1" dirty="0"/>
              <a:t>form online di richiesta sponsorizzazione</a:t>
            </a:r>
            <a:r>
              <a:rPr lang="it-IT" dirty="0"/>
              <a:t> con tutte le informazioni sull’evento.</a:t>
            </a:r>
            <a:endParaRPr lang="de-DE" dirty="0"/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16493517-F1DE-3EF3-7B0F-A563783B45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19290" y="3456729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Conferma automatica</a:t>
            </a:r>
            <a:endParaRPr lang="de-DE" dirty="0"/>
          </a:p>
        </p:txBody>
      </p:sp>
      <p:sp>
        <p:nvSpPr>
          <p:cNvPr id="112" name="Textplatzhalter 111">
            <a:extLst>
              <a:ext uri="{FF2B5EF4-FFF2-40B4-BE49-F238E27FC236}">
                <a16:creationId xmlns:a16="http://schemas.microsoft.com/office/drawing/2014/main" id="{976F0595-E13A-5432-B3AF-3AEAA88760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19290" y="3971321"/>
            <a:ext cx="1988924" cy="1180847"/>
          </a:xfrm>
        </p:spPr>
        <p:txBody>
          <a:bodyPr/>
          <a:lstStyle/>
          <a:p>
            <a:r>
              <a:rPr lang="it-IT" dirty="0"/>
              <a:t>Ricezione automatica della </a:t>
            </a:r>
            <a:r>
              <a:rPr lang="it-IT" b="1" dirty="0"/>
              <a:t>conferma di avvenuto invio</a:t>
            </a:r>
            <a:r>
              <a:rPr lang="it-IT" dirty="0"/>
              <a:t> della richiesta.</a:t>
            </a:r>
            <a:endParaRPr lang="de-DE" dirty="0"/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E1180E4C-F10E-2907-0719-E19A9C6A46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566740" y="3448681"/>
            <a:ext cx="1988924" cy="514592"/>
          </a:xfrm>
        </p:spPr>
        <p:txBody>
          <a:bodyPr>
            <a:normAutofit/>
          </a:bodyPr>
          <a:lstStyle/>
          <a:p>
            <a:r>
              <a:rPr lang="it-IT" dirty="0"/>
              <a:t>Valutazione </a:t>
            </a:r>
            <a:br>
              <a:rPr lang="it-IT" dirty="0"/>
            </a:br>
            <a:r>
              <a:rPr lang="it-IT" dirty="0"/>
              <a:t>interna</a:t>
            </a:r>
            <a:endParaRPr lang="de-DE" dirty="0"/>
          </a:p>
          <a:p>
            <a:endParaRPr lang="de-DE" dirty="0"/>
          </a:p>
        </p:txBody>
      </p: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93495804-5C05-A6DE-5745-BB3BE884CE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7774" y="3963273"/>
            <a:ext cx="2409825" cy="1180847"/>
          </a:xfrm>
        </p:spPr>
        <p:txBody>
          <a:bodyPr>
            <a:noAutofit/>
          </a:bodyPr>
          <a:lstStyle/>
          <a:p>
            <a:r>
              <a:rPr lang="it-IT" dirty="0"/>
              <a:t>La richiesta viene analizzata da </a:t>
            </a:r>
            <a:r>
              <a:rPr lang="it-IT" b="1" dirty="0"/>
              <a:t>Garda Trentino</a:t>
            </a:r>
            <a:r>
              <a:rPr lang="it-IT" dirty="0"/>
              <a:t> tramite tavolo di lavoro e </a:t>
            </a:r>
            <a:r>
              <a:rPr lang="it-IT" b="1" dirty="0"/>
              <a:t>Consiglio di Amministrazione</a:t>
            </a:r>
            <a:r>
              <a:rPr lang="it-IT" dirty="0"/>
              <a:t>, con definizione di </a:t>
            </a:r>
            <a:r>
              <a:rPr lang="it-IT" b="1" dirty="0"/>
              <a:t>importi e servizi</a:t>
            </a:r>
            <a:r>
              <a:rPr lang="it-IT" dirty="0"/>
              <a:t>.</a:t>
            </a:r>
            <a:endParaRPr lang="de-DE" dirty="0"/>
          </a:p>
        </p:txBody>
      </p:sp>
      <p:sp>
        <p:nvSpPr>
          <p:cNvPr id="97" name="Textplatzhalter 96">
            <a:extLst>
              <a:ext uri="{FF2B5EF4-FFF2-40B4-BE49-F238E27FC236}">
                <a16:creationId xmlns:a16="http://schemas.microsoft.com/office/drawing/2014/main" id="{B3FAF00F-6ADB-BE2E-03BF-C92779F092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14191" y="3448681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Risposta </a:t>
            </a:r>
            <a:br>
              <a:rPr lang="it-IT" dirty="0"/>
            </a:br>
            <a:r>
              <a:rPr lang="it-IT" dirty="0"/>
              <a:t>ufficiale</a:t>
            </a:r>
            <a:endParaRPr lang="de-DE" dirty="0"/>
          </a:p>
        </p:txBody>
      </p:sp>
      <p:sp>
        <p:nvSpPr>
          <p:cNvPr id="114" name="Textplatzhalter 113">
            <a:extLst>
              <a:ext uri="{FF2B5EF4-FFF2-40B4-BE49-F238E27FC236}">
                <a16:creationId xmlns:a16="http://schemas.microsoft.com/office/drawing/2014/main" id="{63D5E65E-246D-326E-155E-1B4D77035B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14190" y="3963273"/>
            <a:ext cx="1988924" cy="118084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Invio di una </a:t>
            </a:r>
            <a:r>
              <a:rPr lang="it-IT" b="1" dirty="0"/>
              <a:t>lettera formale di risposta</a:t>
            </a:r>
            <a:r>
              <a:rPr lang="it-IT" dirty="0"/>
              <a:t> con esito della richiesta e condizioni di sponsorizzazione.</a:t>
            </a:r>
          </a:p>
          <a:p>
            <a:endParaRPr lang="de-DE" dirty="0"/>
          </a:p>
        </p:txBody>
      </p:sp>
      <p:sp>
        <p:nvSpPr>
          <p:cNvPr id="108" name="Textplatzhalter 107">
            <a:extLst>
              <a:ext uri="{FF2B5EF4-FFF2-40B4-BE49-F238E27FC236}">
                <a16:creationId xmlns:a16="http://schemas.microsoft.com/office/drawing/2014/main" id="{C2BF9A97-7DC0-DCB6-5DEB-EEFDB164F5D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2600" y="1055688"/>
            <a:ext cx="5845175" cy="893762"/>
          </a:xfrm>
        </p:spPr>
        <p:txBody>
          <a:bodyPr/>
          <a:lstStyle/>
          <a:p>
            <a:r>
              <a:rPr lang="de-DE" dirty="0"/>
              <a:t>IN PRATICA – PRE EVENTO</a:t>
            </a:r>
          </a:p>
        </p:txBody>
      </p:sp>
      <p:pic>
        <p:nvPicPr>
          <p:cNvPr id="56" name="Elemento grafico 9" descr="Stretta di mano contorno">
            <a:extLst>
              <a:ext uri="{FF2B5EF4-FFF2-40B4-BE49-F238E27FC236}">
                <a16:creationId xmlns:a16="http://schemas.microsoft.com/office/drawing/2014/main" id="{1CD1324C-85E1-2043-28F7-75503F43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50757" y="2474645"/>
            <a:ext cx="820888" cy="820888"/>
          </a:xfrm>
          <a:prstGeom prst="rect">
            <a:avLst/>
          </a:prstGeom>
        </p:spPr>
      </p:pic>
      <p:sp>
        <p:nvSpPr>
          <p:cNvPr id="83" name="Textplatzhalter 17">
            <a:extLst>
              <a:ext uri="{FF2B5EF4-FFF2-40B4-BE49-F238E27FC236}">
                <a16:creationId xmlns:a16="http://schemas.microsoft.com/office/drawing/2014/main" id="{69CF1A08-E57C-23EE-C8CF-E7BE8BFF08E1}"/>
              </a:ext>
            </a:extLst>
          </p:cNvPr>
          <p:cNvSpPr txBox="1">
            <a:spLocks/>
          </p:cNvSpPr>
          <p:nvPr/>
        </p:nvSpPr>
        <p:spPr>
          <a:xfrm>
            <a:off x="3703477" y="3620808"/>
            <a:ext cx="2047368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4" name="Elemento grafico 3" descr="Documento con riempimento a tinta unita">
            <a:extLst>
              <a:ext uri="{FF2B5EF4-FFF2-40B4-BE49-F238E27FC236}">
                <a16:creationId xmlns:a16="http://schemas.microsoft.com/office/drawing/2014/main" id="{31037350-9248-849B-457C-1DFD48F61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9072" y="2543769"/>
            <a:ext cx="676299" cy="676299"/>
          </a:xfrm>
          <a:prstGeom prst="rect">
            <a:avLst/>
          </a:prstGeom>
        </p:spPr>
      </p:pic>
      <p:pic>
        <p:nvPicPr>
          <p:cNvPr id="6" name="Elemento grafico 5" descr="Giornale contorno">
            <a:extLst>
              <a:ext uri="{FF2B5EF4-FFF2-40B4-BE49-F238E27FC236}">
                <a16:creationId xmlns:a16="http://schemas.microsoft.com/office/drawing/2014/main" id="{74E8FF51-43AB-D17F-91D5-098B2965B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9006" y="2478957"/>
            <a:ext cx="741112" cy="741112"/>
          </a:xfrm>
          <a:prstGeom prst="rect">
            <a:avLst/>
          </a:prstGeom>
        </p:spPr>
      </p:pic>
      <p:pic>
        <p:nvPicPr>
          <p:cNvPr id="8" name="Elemento grafico 7" descr="Post-it con riempimento a tinta unita">
            <a:extLst>
              <a:ext uri="{FF2B5EF4-FFF2-40B4-BE49-F238E27FC236}">
                <a16:creationId xmlns:a16="http://schemas.microsoft.com/office/drawing/2014/main" id="{79C569AB-ECB0-2087-5B50-E18C0DD4B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0690" y="2478957"/>
            <a:ext cx="741113" cy="74111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E3368C1-6D2E-0141-1D85-A2F8C27E9993}"/>
              </a:ext>
            </a:extLst>
          </p:cNvPr>
          <p:cNvSpPr/>
          <p:nvPr/>
        </p:nvSpPr>
        <p:spPr>
          <a:xfrm>
            <a:off x="482600" y="5751660"/>
            <a:ext cx="2631089" cy="4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Montserrat SemiBold" panose="00000700000000000000" pitchFamily="2" charset="0"/>
                <a:hlinkClick r:id="rId10"/>
              </a:rPr>
              <a:t>FORM</a:t>
            </a:r>
            <a:endParaRPr lang="it-IT" dirty="0"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5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C40C0-2DA0-CF9B-386C-92E095B7E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2B622E2-8BE4-EF4C-E1D9-60A8768B49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14D7C52-E223-F174-CED2-8A2E978FE1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01261" y="3456729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Utilizzo corretto del logo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0FA193F6-CEA1-DA41-9EFC-EA1EF71FA58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52738" y="3971321"/>
            <a:ext cx="1988924" cy="1180847"/>
          </a:xfrm>
        </p:spPr>
        <p:txBody>
          <a:bodyPr>
            <a:normAutofit/>
          </a:bodyPr>
          <a:lstStyle/>
          <a:p>
            <a:r>
              <a:rPr lang="it-IT" dirty="0"/>
              <a:t>Assicurarsi che il </a:t>
            </a:r>
            <a:r>
              <a:rPr lang="it-IT" b="1" dirty="0"/>
              <a:t>logo Garda Trentino</a:t>
            </a:r>
            <a:r>
              <a:rPr lang="it-IT" dirty="0"/>
              <a:t> utilizzato sia corretto e aggiornato.</a:t>
            </a:r>
            <a:endParaRPr lang="de-DE" dirty="0"/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58000AFB-3FEE-BB50-55F7-7BF29C8859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1538" y="3429167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Visibilità del brand</a:t>
            </a:r>
            <a:endParaRPr lang="de-DE" dirty="0"/>
          </a:p>
        </p:txBody>
      </p:sp>
      <p:sp>
        <p:nvSpPr>
          <p:cNvPr id="112" name="Textplatzhalter 111">
            <a:extLst>
              <a:ext uri="{FF2B5EF4-FFF2-40B4-BE49-F238E27FC236}">
                <a16:creationId xmlns:a16="http://schemas.microsoft.com/office/drawing/2014/main" id="{156F2449-B653-4007-8DED-BFFD28031D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65700" y="3983766"/>
            <a:ext cx="2247900" cy="1180847"/>
          </a:xfrm>
        </p:spPr>
        <p:txBody>
          <a:bodyPr>
            <a:noAutofit/>
          </a:bodyPr>
          <a:lstStyle/>
          <a:p>
            <a:r>
              <a:rPr lang="it-IT" dirty="0"/>
              <a:t>Concordare e garantire la </a:t>
            </a:r>
            <a:r>
              <a:rPr lang="it-IT" b="1" dirty="0"/>
              <a:t>visibilità del brand</a:t>
            </a:r>
            <a:r>
              <a:rPr lang="it-IT" dirty="0"/>
              <a:t> come definito, contattando l’</a:t>
            </a:r>
            <a:r>
              <a:rPr lang="it-IT" b="1" dirty="0"/>
              <a:t>Area Eventi</a:t>
            </a:r>
            <a:r>
              <a:rPr lang="it-IT" dirty="0"/>
              <a:t> con adeguato anticipo rispetto all’evento.</a:t>
            </a:r>
            <a:endParaRPr lang="de-DE" dirty="0"/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1974AF74-2E44-A7E1-2FA8-F679D9EBDB1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50338" y="3442138"/>
            <a:ext cx="1988924" cy="289156"/>
          </a:xfrm>
        </p:spPr>
        <p:txBody>
          <a:bodyPr>
            <a:normAutofit/>
          </a:bodyPr>
          <a:lstStyle/>
          <a:p>
            <a:r>
              <a:rPr lang="it-IT" dirty="0"/>
              <a:t>Raccolta evidenze</a:t>
            </a:r>
            <a:endParaRPr lang="de-DE" dirty="0"/>
          </a:p>
          <a:p>
            <a:endParaRPr lang="de-DE" dirty="0"/>
          </a:p>
        </p:txBody>
      </p: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3CADA70F-2AFA-FB0D-CC97-FF013ADD325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50338" y="3983766"/>
            <a:ext cx="1988924" cy="118084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Raccogliere </a:t>
            </a:r>
            <a:r>
              <a:rPr lang="it-IT" b="1" dirty="0"/>
              <a:t>foto e materiali</a:t>
            </a:r>
            <a:r>
              <a:rPr lang="it-IT" dirty="0"/>
              <a:t> che documentino la corretta esposizione del logo e del brand.</a:t>
            </a:r>
            <a:endParaRPr lang="de-DE" dirty="0"/>
          </a:p>
        </p:txBody>
      </p:sp>
      <p:sp>
        <p:nvSpPr>
          <p:cNvPr id="83" name="Textplatzhalter 17">
            <a:extLst>
              <a:ext uri="{FF2B5EF4-FFF2-40B4-BE49-F238E27FC236}">
                <a16:creationId xmlns:a16="http://schemas.microsoft.com/office/drawing/2014/main" id="{3F6BEC81-FFD4-0EF6-AA2E-85CBF21D30A0}"/>
              </a:ext>
            </a:extLst>
          </p:cNvPr>
          <p:cNvSpPr txBox="1">
            <a:spLocks/>
          </p:cNvSpPr>
          <p:nvPr/>
        </p:nvSpPr>
        <p:spPr>
          <a:xfrm>
            <a:off x="3703477" y="3620808"/>
            <a:ext cx="2047368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DD2E853-4AC4-EBE4-5F8F-934BFB5D778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IN PRATICA – </a:t>
            </a:r>
            <a:r>
              <a:rPr lang="de-DE" dirty="0" err="1"/>
              <a:t>durante</a:t>
            </a:r>
            <a:r>
              <a:rPr lang="de-DE" dirty="0"/>
              <a:t> </a:t>
            </a:r>
            <a:r>
              <a:rPr lang="de-DE" dirty="0" err="1"/>
              <a:t>l‘evento</a:t>
            </a:r>
            <a:endParaRPr lang="de-DE" dirty="0"/>
          </a:p>
        </p:txBody>
      </p:sp>
      <p:pic>
        <p:nvPicPr>
          <p:cNvPr id="7" name="Elemento grafico 6" descr="Bandiera contorno">
            <a:extLst>
              <a:ext uri="{FF2B5EF4-FFF2-40B4-BE49-F238E27FC236}">
                <a16:creationId xmlns:a16="http://schemas.microsoft.com/office/drawing/2014/main" id="{D63E3B75-B57E-B6FC-9152-6785E7EA8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33584">
            <a:off x="5829007" y="2595042"/>
            <a:ext cx="682837" cy="682837"/>
          </a:xfrm>
          <a:prstGeom prst="rect">
            <a:avLst/>
          </a:prstGeom>
        </p:spPr>
      </p:pic>
      <p:pic>
        <p:nvPicPr>
          <p:cNvPr id="9" name="Elemento grafico 8" descr="Fotocamera contorno">
            <a:extLst>
              <a:ext uri="{FF2B5EF4-FFF2-40B4-BE49-F238E27FC236}">
                <a16:creationId xmlns:a16="http://schemas.microsoft.com/office/drawing/2014/main" id="{D9378B51-706A-CFF5-C52F-CA19C7097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3934" y="2527738"/>
            <a:ext cx="838066" cy="838066"/>
          </a:xfrm>
          <a:prstGeom prst="rect">
            <a:avLst/>
          </a:prstGeom>
        </p:spPr>
      </p:pic>
      <p:pic>
        <p:nvPicPr>
          <p:cNvPr id="11" name="Immagine 10" descr="Immagine che contiene Carattere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9670EFA1-98D3-2BBB-24C4-53FF08035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973" y="2819601"/>
            <a:ext cx="1267035" cy="41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7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8B078-0E55-137A-C884-FB73F4C99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929E002-3C47-23F0-02C2-E7FCB7FA1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CDB2C03-105D-195F-0E00-1608763104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01261" y="3456729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Restituzione materiali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74A9E98-F9CB-3273-67A9-3AAE702060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52738" y="3971321"/>
            <a:ext cx="1988924" cy="1180847"/>
          </a:xfrm>
        </p:spPr>
        <p:txBody>
          <a:bodyPr>
            <a:normAutofit/>
          </a:bodyPr>
          <a:lstStyle/>
          <a:p>
            <a:r>
              <a:rPr lang="it-IT" dirty="0"/>
              <a:t>Riconsegnare eventuali </a:t>
            </a:r>
            <a:r>
              <a:rPr lang="it-IT" b="1" dirty="0"/>
              <a:t>materiali di visibilità</a:t>
            </a:r>
            <a:r>
              <a:rPr lang="it-IT" dirty="0"/>
              <a:t> forniti da Garda Trentino.</a:t>
            </a:r>
            <a:endParaRPr lang="de-DE" dirty="0"/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0FF7BE4F-E6E3-3E27-850A-201EA854B6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1538" y="3429167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Invio documentazione</a:t>
            </a:r>
            <a:br>
              <a:rPr lang="it-IT" dirty="0"/>
            </a:br>
            <a:endParaRPr lang="de-DE" dirty="0"/>
          </a:p>
        </p:txBody>
      </p:sp>
      <p:sp>
        <p:nvSpPr>
          <p:cNvPr id="112" name="Textplatzhalter 111">
            <a:extLst>
              <a:ext uri="{FF2B5EF4-FFF2-40B4-BE49-F238E27FC236}">
                <a16:creationId xmlns:a16="http://schemas.microsoft.com/office/drawing/2014/main" id="{E63D9F3D-B50B-579D-988C-D4690DF99D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01538" y="3983766"/>
            <a:ext cx="1988924" cy="1180847"/>
          </a:xfrm>
        </p:spPr>
        <p:txBody>
          <a:bodyPr>
            <a:normAutofit/>
          </a:bodyPr>
          <a:lstStyle/>
          <a:p>
            <a:r>
              <a:rPr lang="it-IT" dirty="0"/>
              <a:t>Inviare a Garda Trentino </a:t>
            </a:r>
            <a:r>
              <a:rPr lang="it-IT" b="1" dirty="0"/>
              <a:t>foto e file</a:t>
            </a:r>
            <a:r>
              <a:rPr lang="it-IT" dirty="0"/>
              <a:t> che attestino la visibilità del brand durante l’evento.</a:t>
            </a:r>
            <a:endParaRPr lang="de-DE" dirty="0"/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05CE6AB7-9662-5CA2-157E-56A879D9F2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50338" y="3442138"/>
            <a:ext cx="1988924" cy="289156"/>
          </a:xfrm>
        </p:spPr>
        <p:txBody>
          <a:bodyPr>
            <a:normAutofit/>
          </a:bodyPr>
          <a:lstStyle/>
          <a:p>
            <a:r>
              <a:rPr lang="it-IT" dirty="0"/>
              <a:t>Fatturazione</a:t>
            </a:r>
            <a:endParaRPr lang="de-DE" dirty="0"/>
          </a:p>
        </p:txBody>
      </p:sp>
      <p:sp>
        <p:nvSpPr>
          <p:cNvPr id="113" name="Textplatzhalter 112">
            <a:extLst>
              <a:ext uri="{FF2B5EF4-FFF2-40B4-BE49-F238E27FC236}">
                <a16:creationId xmlns:a16="http://schemas.microsoft.com/office/drawing/2014/main" id="{4EE0D197-F6A9-5D5F-F2C0-74D8E3954B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50338" y="3983766"/>
            <a:ext cx="1988924" cy="1180847"/>
          </a:xfrm>
        </p:spPr>
        <p:txBody>
          <a:bodyPr>
            <a:normAutofit/>
          </a:bodyPr>
          <a:lstStyle/>
          <a:p>
            <a:r>
              <a:rPr lang="it-IT" dirty="0"/>
              <a:t>Inviare la </a:t>
            </a:r>
            <a:r>
              <a:rPr lang="it-IT" b="1" dirty="0"/>
              <a:t>fattura</a:t>
            </a:r>
            <a:r>
              <a:rPr lang="it-IT" dirty="0"/>
              <a:t> per il saldo della sponsorizzazione, secondo le modalità concordate.</a:t>
            </a:r>
          </a:p>
        </p:txBody>
      </p:sp>
      <p:sp>
        <p:nvSpPr>
          <p:cNvPr id="83" name="Textplatzhalter 17">
            <a:extLst>
              <a:ext uri="{FF2B5EF4-FFF2-40B4-BE49-F238E27FC236}">
                <a16:creationId xmlns:a16="http://schemas.microsoft.com/office/drawing/2014/main" id="{A8E21711-EF7A-3E78-E241-64DFF7D03786}"/>
              </a:ext>
            </a:extLst>
          </p:cNvPr>
          <p:cNvSpPr txBox="1">
            <a:spLocks/>
          </p:cNvSpPr>
          <p:nvPr/>
        </p:nvSpPr>
        <p:spPr>
          <a:xfrm>
            <a:off x="3703477" y="3620808"/>
            <a:ext cx="2047368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3636A0-31D6-6176-8D98-33BA2AB1799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de-DE" dirty="0"/>
              <a:t>IN PRATICA – </a:t>
            </a:r>
            <a:r>
              <a:rPr lang="de-DE" dirty="0" err="1"/>
              <a:t>post</a:t>
            </a:r>
            <a:r>
              <a:rPr lang="de-DE" dirty="0"/>
              <a:t> </a:t>
            </a:r>
            <a:r>
              <a:rPr lang="de-DE" dirty="0" err="1"/>
              <a:t>evento</a:t>
            </a:r>
            <a:endParaRPr lang="de-DE" dirty="0"/>
          </a:p>
        </p:txBody>
      </p:sp>
      <p:pic>
        <p:nvPicPr>
          <p:cNvPr id="5" name="Elemento grafico 4" descr="Tendone da circo contorno">
            <a:extLst>
              <a:ext uri="{FF2B5EF4-FFF2-40B4-BE49-F238E27FC236}">
                <a16:creationId xmlns:a16="http://schemas.microsoft.com/office/drawing/2014/main" id="{3FCF0BA5-2168-7A67-2661-F1A1A26F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0910" y="2583790"/>
            <a:ext cx="716693" cy="716693"/>
          </a:xfrm>
          <a:prstGeom prst="rect">
            <a:avLst/>
          </a:prstGeom>
        </p:spPr>
      </p:pic>
      <p:pic>
        <p:nvPicPr>
          <p:cNvPr id="8" name="Elemento grafico 7" descr="Ricerca cartelle contorno">
            <a:extLst>
              <a:ext uri="{FF2B5EF4-FFF2-40B4-BE49-F238E27FC236}">
                <a16:creationId xmlns:a16="http://schemas.microsoft.com/office/drawing/2014/main" id="{F23A3152-5A5E-6DC3-AC66-DF0B33E4D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542329"/>
            <a:ext cx="914400" cy="914400"/>
          </a:xfrm>
          <a:prstGeom prst="rect">
            <a:avLst/>
          </a:prstGeom>
        </p:spPr>
      </p:pic>
      <p:pic>
        <p:nvPicPr>
          <p:cNvPr id="12" name="Elemento grafico 11" descr="Denaro contorno">
            <a:extLst>
              <a:ext uri="{FF2B5EF4-FFF2-40B4-BE49-F238E27FC236}">
                <a16:creationId xmlns:a16="http://schemas.microsoft.com/office/drawing/2014/main" id="{25EF9619-619A-9502-1CC6-72F023CFD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7600" y="24722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9B557-B573-489D-DE56-6B00314B1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1DBE268-14D8-E02E-D299-50F85B213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38" y="2798763"/>
            <a:ext cx="7248525" cy="3560762"/>
          </a:xfrm>
        </p:spPr>
        <p:txBody>
          <a:bodyPr>
            <a:noAutofit/>
          </a:bodyPr>
          <a:lstStyle/>
          <a:p>
            <a:r>
              <a:rPr lang="it-IT" dirty="0"/>
              <a:t>Nel tempo </a:t>
            </a:r>
            <a:r>
              <a:rPr lang="it-IT" b="1" dirty="0"/>
              <a:t>Garda Trentino si è strutturata e riorganizzata</a:t>
            </a:r>
            <a:r>
              <a:rPr lang="it-IT" dirty="0"/>
              <a:t> per offrire agli organizzatori un supporto sempre più concreto.</a:t>
            </a:r>
            <a:br>
              <a:rPr lang="it-IT" dirty="0"/>
            </a:br>
            <a:r>
              <a:rPr lang="it-IT" dirty="0"/>
              <a:t>Mettiamo a disposizione una serie di </a:t>
            </a:r>
            <a:r>
              <a:rPr lang="it-IT" b="1" dirty="0"/>
              <a:t>servizi pensati per migliorare la buona riuscita degli eventi</a:t>
            </a:r>
            <a:r>
              <a:rPr lang="it-IT" dirty="0"/>
              <a:t>, sia dal punto di vista della </a:t>
            </a:r>
            <a:r>
              <a:rPr lang="it-IT" b="1" dirty="0"/>
              <a:t>comunicazione</a:t>
            </a:r>
            <a:r>
              <a:rPr lang="it-IT" dirty="0"/>
              <a:t> sia attraverso </a:t>
            </a:r>
            <a:r>
              <a:rPr lang="it-IT" b="1" dirty="0"/>
              <a:t>materiali pratici e operativi</a:t>
            </a:r>
            <a:r>
              <a:rPr lang="it-IT" dirty="0"/>
              <a:t>, con l’obiettivo di valorizzare le iniziative del territorio e facilitarne la gestione.</a:t>
            </a:r>
            <a:br>
              <a:rPr lang="it-IT" dirty="0"/>
            </a:br>
            <a:br>
              <a:rPr lang="it-IT" dirty="0"/>
            </a:b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3BAF7FD-E5BD-4FC0-E9EF-043A41D11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FD9D12-7DDF-E16F-17C4-26A0F76ED3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71738" y="1720850"/>
            <a:ext cx="7248525" cy="895350"/>
          </a:xfrm>
        </p:spPr>
        <p:txBody>
          <a:bodyPr/>
          <a:lstStyle/>
          <a:p>
            <a:pPr algn="ctr"/>
            <a:r>
              <a:rPr lang="de-DE" dirty="0"/>
              <a:t>I SERVIZI DI GARDA TRENTINO</a:t>
            </a:r>
          </a:p>
        </p:txBody>
      </p:sp>
    </p:spTree>
    <p:extLst>
      <p:ext uri="{BB962C8B-B14F-4D97-AF65-F5344CB8AC3E}">
        <p14:creationId xmlns:p14="http://schemas.microsoft.com/office/powerpoint/2010/main" val="268040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663F-FE21-0E32-7F43-AF106BC3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AD7235-D70B-B33C-FEE4-8BE4ECFD4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7325" y="6358870"/>
            <a:ext cx="2743200" cy="365125"/>
          </a:xfrm>
        </p:spPr>
        <p:txBody>
          <a:bodyPr/>
          <a:lstStyle/>
          <a:p>
            <a:fld id="{5260AF24-0384-FF41-AE90-9A814181A0DB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1EC19A78-4FAE-9CAE-2291-106F10DB1D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53359" y="2956034"/>
            <a:ext cx="2508562" cy="2196134"/>
          </a:xfrm>
        </p:spPr>
        <p:txBody>
          <a:bodyPr>
            <a:normAutofit/>
          </a:bodyPr>
          <a:lstStyle/>
          <a:p>
            <a:r>
              <a:rPr lang="it-IT" dirty="0"/>
              <a:t>Per supportare gli organizzatori nella promozione del proprio evento, offriamo servizi di </a:t>
            </a:r>
            <a:r>
              <a:rPr lang="it-IT" b="1" dirty="0"/>
              <a:t>stampa e sovrastampa</a:t>
            </a:r>
            <a:r>
              <a:rPr lang="it-IT" dirty="0"/>
              <a:t>, grazie alla preziosa collaborazione dei colleghi e delle colleghe degli </a:t>
            </a:r>
            <a:r>
              <a:rPr lang="it-IT" b="1" dirty="0"/>
              <a:t>Uffici Informazione</a:t>
            </a:r>
            <a:r>
              <a:rPr lang="it-IT" dirty="0"/>
              <a:t>.</a:t>
            </a:r>
            <a:endParaRPr lang="de-DE" dirty="0"/>
          </a:p>
        </p:txBody>
      </p:sp>
      <p:sp>
        <p:nvSpPr>
          <p:cNvPr id="77" name="Textplatzhalter 76">
            <a:extLst>
              <a:ext uri="{FF2B5EF4-FFF2-40B4-BE49-F238E27FC236}">
                <a16:creationId xmlns:a16="http://schemas.microsoft.com/office/drawing/2014/main" id="{BD0F2288-8A52-BF45-C2A7-CAEB127591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01538" y="2595674"/>
            <a:ext cx="1988924" cy="289156"/>
          </a:xfrm>
        </p:spPr>
        <p:txBody>
          <a:bodyPr>
            <a:noAutofit/>
          </a:bodyPr>
          <a:lstStyle/>
          <a:p>
            <a:r>
              <a:rPr lang="it-IT" dirty="0"/>
              <a:t>Sovrastampe</a:t>
            </a:r>
            <a:br>
              <a:rPr lang="it-IT" dirty="0"/>
            </a:br>
            <a:endParaRPr lang="de-DE" dirty="0"/>
          </a:p>
        </p:txBody>
      </p:sp>
      <p:sp>
        <p:nvSpPr>
          <p:cNvPr id="81" name="Textplatzhalter 80">
            <a:extLst>
              <a:ext uri="{FF2B5EF4-FFF2-40B4-BE49-F238E27FC236}">
                <a16:creationId xmlns:a16="http://schemas.microsoft.com/office/drawing/2014/main" id="{349B76D9-C27C-2F21-2F68-902CAC6E8F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9166" y="2589160"/>
            <a:ext cx="1988924" cy="289156"/>
          </a:xfrm>
        </p:spPr>
        <p:txBody>
          <a:bodyPr>
            <a:normAutofit/>
          </a:bodyPr>
          <a:lstStyle/>
          <a:p>
            <a:r>
              <a:rPr lang="it-IT" dirty="0"/>
              <a:t>Manifesti</a:t>
            </a:r>
            <a:endParaRPr lang="de-DE" dirty="0"/>
          </a:p>
        </p:txBody>
      </p:sp>
      <p:sp>
        <p:nvSpPr>
          <p:cNvPr id="83" name="Textplatzhalter 17">
            <a:extLst>
              <a:ext uri="{FF2B5EF4-FFF2-40B4-BE49-F238E27FC236}">
                <a16:creationId xmlns:a16="http://schemas.microsoft.com/office/drawing/2014/main" id="{9D21F243-BA51-9D32-542E-994A6F487EA5}"/>
              </a:ext>
            </a:extLst>
          </p:cNvPr>
          <p:cNvSpPr txBox="1">
            <a:spLocks/>
          </p:cNvSpPr>
          <p:nvPr/>
        </p:nvSpPr>
        <p:spPr>
          <a:xfrm>
            <a:off x="3703477" y="3620808"/>
            <a:ext cx="2047368" cy="1181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29D5F2-C61E-64A9-35FA-53B3228CC14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2955" y="1055316"/>
            <a:ext cx="9457203" cy="894409"/>
          </a:xfrm>
        </p:spPr>
        <p:txBody>
          <a:bodyPr/>
          <a:lstStyle/>
          <a:p>
            <a:r>
              <a:rPr lang="it-IT" dirty="0"/>
              <a:t>SUPPORTO PRATICO ALLA COMUNICAZIONE OFFLINE</a:t>
            </a:r>
            <a:endParaRPr lang="de-DE" dirty="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FC9779C6-5804-A642-1C54-2311295B1847}"/>
              </a:ext>
            </a:extLst>
          </p:cNvPr>
          <p:cNvSpPr/>
          <p:nvPr/>
        </p:nvSpPr>
        <p:spPr>
          <a:xfrm>
            <a:off x="3894084" y="3456730"/>
            <a:ext cx="1207454" cy="894408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7745291B-EE47-3470-5194-AE67BB87C285}"/>
              </a:ext>
            </a:extLst>
          </p:cNvPr>
          <p:cNvSpPr>
            <a:spLocks noGrp="1" noChangeArrowheads="1"/>
          </p:cNvSpPr>
          <p:nvPr>
            <p:ph type="body" sz="quarter" idx="26"/>
          </p:nvPr>
        </p:nvSpPr>
        <p:spPr bwMode="auto">
          <a:xfrm>
            <a:off x="5101538" y="3253882"/>
            <a:ext cx="240216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b="0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Formato 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70 × 100</a:t>
            </a:r>
            <a:endParaRPr kumimoji="0" lang="it-IT" altLang="it-IT" b="0" i="0" u="none" strike="noStrike" cap="none" normalizeH="0" baseline="0" dirty="0">
              <a:ln>
                <a:noFill/>
              </a:ln>
              <a:effectLst/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Cornice grafica fissa Garda Trentino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Contenuto interno editabile (testo bianco e nero)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i="0" u="none" strike="noStrike" cap="none" normalizeH="0" baseline="0" dirty="0">
                <a:ln>
                  <a:noFill/>
                </a:ln>
                <a:effectLst/>
                <a:latin typeface="Montserrat" panose="00000500000000000000" pitchFamily="2" charset="0"/>
              </a:rPr>
              <a:t>50 copie stampate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D78E8F0-857A-D0F1-58D9-3774D211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2028" y="3183510"/>
            <a:ext cx="2743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Formato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50 × 70</a:t>
            </a:r>
            <a:br>
              <a:rPr lang="it-IT" altLang="it-IT" sz="14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Contenuto interno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editabile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(testo bianco e nero)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Declinazione per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Comune / Ambito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50 copie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stampate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400" dirty="0">
                <a:solidFill>
                  <a:schemeClr val="bg1"/>
                </a:solidFill>
                <a:latin typeface="Montserrat" panose="00000500000000000000" pitchFamily="2" charset="0"/>
              </a:rPr>
              <a:t>T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rasformabili in 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PDF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per utilizzi alternativi</a:t>
            </a:r>
            <a:b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</a:b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(es. volantini, immagini social)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6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ARDA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4F5B"/>
      </a:accent1>
      <a:accent2>
        <a:srgbClr val="7BA9A9"/>
      </a:accent2>
      <a:accent3>
        <a:srgbClr val="C0CFBC"/>
      </a:accent3>
      <a:accent4>
        <a:srgbClr val="F6F3E2"/>
      </a:accent4>
      <a:accent5>
        <a:srgbClr val="FFD200"/>
      </a:accent5>
      <a:accent6>
        <a:srgbClr val="FFFFFF"/>
      </a:accent6>
      <a:hlink>
        <a:srgbClr val="7BA9A9"/>
      </a:hlink>
      <a:folHlink>
        <a:srgbClr val="C0CFBC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aa7f018-ea98-4d28-ba08-c498ca9f9ce7">SAXVYEU3A6WW-2102554853-347</_dlc_DocId>
    <lcf76f155ced4ddcb4097134ff3c332f xmlns="4d3cfb8e-5b48-4a94-9b21-5e0b33f674a1">
      <Terms xmlns="http://schemas.microsoft.com/office/infopath/2007/PartnerControls"/>
    </lcf76f155ced4ddcb4097134ff3c332f>
    <TaxCatchAll xmlns="6aa7f018-ea98-4d28-ba08-c498ca9f9ce7" xsi:nil="true"/>
    <_dlc_DocIdUrl xmlns="6aa7f018-ea98-4d28-ba08-c498ca9f9ce7">
      <Url>https://gardatrentino.sharepoint.com/_layouts/15/DocIdRedir.aspx?ID=SAXVYEU3A6WW-2102554853-347</Url>
      <Description>SAXVYEU3A6WW-2102554853-347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B0D98054FE994E93D13FCED6EB21C6" ma:contentTypeVersion="13" ma:contentTypeDescription="Create a new document." ma:contentTypeScope="" ma:versionID="e2fc838745777bfce5fed8bf25be30df">
  <xsd:schema xmlns:xsd="http://www.w3.org/2001/XMLSchema" xmlns:xs="http://www.w3.org/2001/XMLSchema" xmlns:p="http://schemas.microsoft.com/office/2006/metadata/properties" xmlns:ns2="6aa7f018-ea98-4d28-ba08-c498ca9f9ce7" xmlns:ns3="4d3cfb8e-5b48-4a94-9b21-5e0b33f674a1" targetNamespace="http://schemas.microsoft.com/office/2006/metadata/properties" ma:root="true" ma:fieldsID="40629539dcb217d1c34ad587df7ff445" ns2:_="" ns3:_="">
    <xsd:import namespace="6aa7f018-ea98-4d28-ba08-c498ca9f9ce7"/>
    <xsd:import namespace="4d3cfb8e-5b48-4a94-9b21-5e0b33f674a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7f018-ea98-4d28-ba08-c498ca9f9ce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588b4868-9f8c-4631-9a49-cc523951418b}" ma:internalName="TaxCatchAll" ma:showField="CatchAllData" ma:web="6aa7f018-ea98-4d28-ba08-c498ca9f9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cfb8e-5b48-4a94-9b21-5e0b33f67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c255dca-c7e9-4b52-9d22-4f5299bd3f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1B6EB2B-DFB0-4E62-8644-ADDA5DAAAC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9E0638-63A7-4C1E-A59F-2C91826BE300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6aa7f018-ea98-4d28-ba08-c498ca9f9ce7"/>
    <ds:schemaRef ds:uri="4d3cfb8e-5b48-4a94-9b21-5e0b33f674a1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C342CBA-37DF-47CE-8544-82F0FC3AE3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a7f018-ea98-4d28-ba08-c498ca9f9ce7"/>
    <ds:schemaRef ds:uri="4d3cfb8e-5b48-4a94-9b21-5e0b33f674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E63180F-FF63-457C-8D43-D3755D1BB4D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1217</Words>
  <Application>Microsoft Office PowerPoint</Application>
  <PresentationFormat>Widescreen</PresentationFormat>
  <Paragraphs>147</Paragraphs>
  <Slides>21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GardaT Etica SM</vt:lpstr>
      <vt:lpstr>Montserrat</vt:lpstr>
      <vt:lpstr>Montserrat Light</vt:lpstr>
      <vt:lpstr>Montserrat SemiBold</vt:lpstr>
      <vt:lpstr>Office</vt:lpstr>
      <vt:lpstr>GUIDA ALLE ASSOCIAZIONI</vt:lpstr>
      <vt:lpstr>Presentazione standard di PowerPoint</vt:lpstr>
      <vt:lpstr>Creare infrastrutture curate e accessibili per rafforzare l’identità outdoor e migliorare la fruibilità del territorio​  Sviluppare esperienze costruite ad hoc per diverse tipologie di ospiti​  Valorizzare le risorse locali (natura, cultura, gastronomia) in chiave sostenibile e strategica​  Supportare gli operatori con strumenti, formazione e contenuti per comunicare al meglio l’offerta​  Lavorare in coerenza con il brand Garda Trentino, per una proposta integrata che crea valore a lungo termine​</vt:lpstr>
      <vt:lpstr>Ogni evento rappresenta un veicolo di promozione ad alta visibilità:  - rafforza la brand identity - genera contenuti e stimola la narrazione della destinazione verso i mercati nazionali e internazionali</vt:lpstr>
      <vt:lpstr>Presentazione standard di PowerPoint</vt:lpstr>
      <vt:lpstr>Presentazione standard di PowerPoint</vt:lpstr>
      <vt:lpstr>Presentazione standard di PowerPoint</vt:lpstr>
      <vt:lpstr>Nel tempo Garda Trentino si è strutturata e riorganizzata per offrire agli organizzatori un supporto sempre più concreto. Mettiamo a disposizione una serie di servizi pensati per migliorare la buona riuscita degli eventi, sia dal punto di vista della comunicazione sia attraverso materiali pratici e operativi, con l’obiettivo di valorizzare le iniziative del territorio e facilitarne la gestione.  </vt:lpstr>
      <vt:lpstr>Presentazione standard di PowerPoint</vt:lpstr>
      <vt:lpstr>Per la comunicazione online sui canali Garda Trentino sono stati definiti tre livelli di visibilità.  Il tavolo di lavoro e il CdA, nel momento in cui valutano la richiesta di sponsorizzazione, definiscono anche il livello di supporto comunicativo.  </vt:lpstr>
      <vt:lpstr>Per eventi di dimensioni più contenute o che non richiedono sponsorizzazioni particolari, è attivo un nuovo modulo per richiedere la pubblicazione dell’evento sul sito Garda Trentino. </vt:lpstr>
      <vt:lpstr>Per rendere ogni evento più curato, riconoscibile e apprezzato dai partecipanti, Garda Trentino mette a disposizione diversi materiali di visibilità e gadget, rinnovati nel tempo e adattabili alle diverse tipologie di iniziativa.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 l’obiettivo di promuovere eventi sostenibili e andare incontro alle necessità degli organizzatori, Garda Trentino ha realizzato 3.000 bicchieri riutilizzabili.  Gli organizzatori possono utilizzare i bicchieri in comodato d’uso gratuito, pagando solamente lavaggio, ritiro e consegna.  Costo lavaggio: 0,20 € a bicchiere Costo ritiro e consegna: 140 €  </vt:lpstr>
      <vt:lpstr>Con l’obiettivo di promuovere e valorizzare il territorio, Garda Trentino ha sviluppato Garda Trentino Experience, il portale dedicato alla vendita di esperienze autentiche.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Mira Norden</dc:creator>
  <cp:lastModifiedBy>Fabrizio Bertoldi</cp:lastModifiedBy>
  <cp:revision>92</cp:revision>
  <dcterms:created xsi:type="dcterms:W3CDTF">2024-11-28T11:31:38Z</dcterms:created>
  <dcterms:modified xsi:type="dcterms:W3CDTF">2026-01-15T16:32:44Z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0x010100FEB0D98054FE994E93D13FCED6EB21C6</vt:lpwstr>
  </property>
  <property fmtid="{D5CDD505-2E9C-101B-9397-08002B2CF9AE}" pid="3" name="_dlc_DocIdItemGuid">
    <vt:lpwstr>4bad5c36-089a-4100-becb-7fdd33069e55</vt:lpwstr>
  </property>
  <property fmtid="{D5CDD505-2E9C-101B-9397-08002B2CF9AE}" pid="4" name="MediaServiceImageTags">
    <vt:lpwstr/>
  </property>
</Properties>
</file>