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55" r:id="rId2"/>
    <p:sldMasterId id="2147483654" r:id="rId3"/>
    <p:sldMasterId id="2147483656" r:id="rId4"/>
    <p:sldMasterId id="2147483718" r:id="rId5"/>
    <p:sldMasterId id="2147483703" r:id="rId6"/>
  </p:sldMasterIdLst>
  <p:notesMasterIdLst>
    <p:notesMasterId r:id="rId31"/>
  </p:notesMasterIdLst>
  <p:sldIdLst>
    <p:sldId id="332" r:id="rId7"/>
    <p:sldId id="543" r:id="rId8"/>
    <p:sldId id="547" r:id="rId9"/>
    <p:sldId id="548" r:id="rId10"/>
    <p:sldId id="550" r:id="rId11"/>
    <p:sldId id="551" r:id="rId12"/>
    <p:sldId id="552" r:id="rId13"/>
    <p:sldId id="553" r:id="rId14"/>
    <p:sldId id="554" r:id="rId15"/>
    <p:sldId id="555" r:id="rId16"/>
    <p:sldId id="556" r:id="rId17"/>
    <p:sldId id="558" r:id="rId18"/>
    <p:sldId id="559" r:id="rId19"/>
    <p:sldId id="569" r:id="rId20"/>
    <p:sldId id="560" r:id="rId21"/>
    <p:sldId id="561" r:id="rId22"/>
    <p:sldId id="562" r:id="rId23"/>
    <p:sldId id="563" r:id="rId24"/>
    <p:sldId id="564" r:id="rId25"/>
    <p:sldId id="565" r:id="rId26"/>
    <p:sldId id="566" r:id="rId27"/>
    <p:sldId id="567" r:id="rId28"/>
    <p:sldId id="568" r:id="rId29"/>
    <p:sldId id="537" r:id="rId30"/>
  </p:sldIdLst>
  <p:sldSz cx="9144000" cy="6858000" type="screen4x3"/>
  <p:notesSz cx="7104063" cy="10234613"/>
  <p:defaultTextStyle>
    <a:defPPr>
      <a:defRPr lang="it-IT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33"/>
    <a:srgbClr val="FFCC00"/>
    <a:srgbClr val="669900"/>
    <a:srgbClr val="99FF66"/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86352" autoAdjust="0"/>
  </p:normalViewPr>
  <p:slideViewPr>
    <p:cSldViewPr>
      <p:cViewPr>
        <p:scale>
          <a:sx n="70" d="100"/>
          <a:sy n="70" d="100"/>
        </p:scale>
        <p:origin x="-2814" y="-7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1902" y="-78"/>
      </p:cViewPr>
      <p:guideLst>
        <p:guide orient="horz" pos="3224"/>
        <p:guide pos="223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1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427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9" tIns="49535" rIns="99069" bIns="49535" numCol="1" anchor="t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Times New Roman" pitchFamily="18" charset="0"/>
              </a:defRPr>
            </a:lvl1pPr>
          </a:lstStyle>
          <a:p>
            <a:endParaRPr lang="it-IT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5636" y="0"/>
            <a:ext cx="3078427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9" tIns="49535" rIns="99069" bIns="49535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endParaRPr lang="it-IT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9687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210" y="4861442"/>
            <a:ext cx="5209646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9" tIns="49535" rIns="99069" bIns="495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883"/>
            <a:ext cx="3078427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9" tIns="49535" rIns="99069" bIns="49535" numCol="1" anchor="b" anchorCtr="0" compatLnSpc="1">
            <a:prstTxWarp prst="textNoShape">
              <a:avLst/>
            </a:prstTxWarp>
          </a:bodyPr>
          <a:lstStyle>
            <a:lvl1pPr algn="l">
              <a:defRPr sz="1300">
                <a:latin typeface="Times New Roman" pitchFamily="18" charset="0"/>
              </a:defRPr>
            </a:lvl1pPr>
          </a:lstStyle>
          <a:p>
            <a:endParaRPr lang="it-IT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5636" y="9722883"/>
            <a:ext cx="3078427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69" tIns="49535" rIns="99069" bIns="49535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Times New Roman" pitchFamily="18" charset="0"/>
              </a:defRPr>
            </a:lvl1pPr>
          </a:lstStyle>
          <a:p>
            <a:fld id="{4DB4CBD8-3749-4A5D-BD0C-D43EC6CD308E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063F19-91AE-4934-91CA-D8BCC377AD6F}" type="slidenum">
              <a:rPr lang="it-IT"/>
              <a:pPr>
                <a:defRPr/>
              </a:pPr>
              <a:t>16</a:t>
            </a:fld>
            <a:endParaRPr lang="it-IT"/>
          </a:p>
        </p:txBody>
      </p:sp>
      <p:sp>
        <p:nvSpPr>
          <p:cNvPr id="146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97C0E2-0E32-4984-96D2-1C830F3BA319}" type="slidenum">
              <a:rPr lang="it-IT"/>
              <a:pPr/>
              <a:t>‹N›</a:t>
            </a:fld>
            <a:endParaRPr lang="it-IT"/>
          </a:p>
        </p:txBody>
      </p:sp>
      <p:pic>
        <p:nvPicPr>
          <p:cNvPr id="8" name="Picture 2" descr="http://www.eufic.org/upl/1/default/img/home_left_20091109.jpg"/>
          <p:cNvPicPr>
            <a:picLocks noChangeAspect="1" noChangeArrowheads="1"/>
          </p:cNvPicPr>
          <p:nvPr userDrawn="1"/>
        </p:nvPicPr>
        <p:blipFill>
          <a:blip r:embed="rId2" cstate="print"/>
          <a:srcRect l="7916" t="4751" r="4785"/>
          <a:stretch>
            <a:fillRect/>
          </a:stretch>
        </p:blipFill>
        <p:spPr bwMode="auto">
          <a:xfrm>
            <a:off x="0" y="3068960"/>
            <a:ext cx="1870802" cy="3240360"/>
          </a:xfrm>
          <a:prstGeom prst="rect">
            <a:avLst/>
          </a:prstGeom>
          <a:noFill/>
        </p:spPr>
      </p:pic>
      <p:pic>
        <p:nvPicPr>
          <p:cNvPr id="7" name="Picture 4" descr="http://www.eufic.org/upl/1/default/img/home_right_20091109.jpg"/>
          <p:cNvPicPr>
            <a:picLocks noChangeAspect="1" noChangeArrowheads="1"/>
          </p:cNvPicPr>
          <p:nvPr userDrawn="1"/>
        </p:nvPicPr>
        <p:blipFill>
          <a:blip r:embed="rId3" cstate="print"/>
          <a:srcRect l="7916" t="4761" r="3175"/>
          <a:stretch>
            <a:fillRect/>
          </a:stretch>
        </p:blipFill>
        <p:spPr bwMode="auto">
          <a:xfrm>
            <a:off x="0" y="0"/>
            <a:ext cx="1931744" cy="328498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8B6B56-BBD5-45A6-BD05-AEC83FB70A0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7E27CF-835E-472F-B17E-6B4096AE2F1C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776FF-9B52-4696-A2E4-0710EBB3157F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1B9D4-EEE4-4667-817A-C8C42078EF27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E6C22-C0C6-456B-9E1B-BE151C2A2B1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40031C-CE03-4397-9C06-AE778BEB790C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11384-7CCC-4900-90A4-962EBB614D90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D50EFF-7209-4E5A-8721-5F31F0AFF24C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B9D63-F86F-4009-9EBD-F1D595CB528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3C07B-FDA0-48DB-A039-AD98B4DC2700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DB8D2-06BD-4742-8CBE-E7A1AC9429D7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E9EFA4-3BB5-4B69-A21F-F849E12F8D27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46E4F2-8EEB-4631-BD66-160FCEA11E0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CACDA-4EAB-423A-A477-9AC988EFBE2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D48BD5-864C-4224-A309-527BB09A7657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123867-047D-44EB-8ED3-93FD08D2DE35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123867-047D-44EB-8ED3-93FD08D2DE35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40DBF-A203-42E7-9FB9-FAE948BF569F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86EDE-09F3-4A67-BA4B-7CD83B3689F9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77046-3384-4761-930F-34456BA7B2FC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DA4C9D-0949-49FD-A5F9-1603EA65462F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32119D-3D92-4A92-9816-95A765DA683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87897D-5E48-4871-95C9-795F5646CF4E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2C79A-DBB8-4B52-A327-CAE7138019F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A87F4C-64DC-44ED-A2E7-54B7CFE7CE8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22D51-28A4-4B93-913B-336792A599E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A77812-3089-4906-9A08-E9076E78FDB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5EFC6-57CD-49F3-B237-566493FBBA0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27584" y="1484784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195736" y="3284984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BB6B3-7B59-45BE-813E-1F96B34F0656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7F97-8A92-4BEB-8CF1-25CC3A8883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A75DC3-92C9-4654-AFDD-1C449C6E05F3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3608" y="234888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71600" y="54868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3444F-AD6E-47C9-9880-12259D60887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2C29A-638F-4434-82F3-92D5A0CE3BE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F749C1-D6BC-43C3-B892-910F2F7EA05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C8110B-902F-4C87-8DDD-AFD529D6325C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922EA-7968-48EB-8461-CDD6343D5749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ED229F-4FE0-45F4-97FD-08BB8430C6C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CF7F97-8A92-4BEB-8CF1-25CC3A8883E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4C16D-0412-4D5B-8376-2FB31B031281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02D98-0B6E-4094-835D-13675AEF8A5E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D3108-FDE4-4FEE-AC93-783FA392BF6F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C23A6A-031A-4D02-9240-4E124ECF504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7198F-B62C-4F78-A2F0-7A1E98C5F0D1}" type="datetimeFigureOut">
              <a:rPr lang="it-IT" smtClean="0"/>
              <a:pPr/>
              <a:t>09/01/2025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A0A-4FF8-475E-8B24-916C974397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B20AC8-05A0-4A28-BE33-237030336B27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7198F-B62C-4F78-A2F0-7A1E98C5F0D1}" type="datetimeFigureOut">
              <a:rPr lang="it-IT" smtClean="0"/>
              <a:pPr/>
              <a:t>09/01/2025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A0A-4FF8-475E-8B24-916C974397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7198F-B62C-4F78-A2F0-7A1E98C5F0D1}" type="datetimeFigureOut">
              <a:rPr lang="it-IT" smtClean="0"/>
              <a:pPr/>
              <a:t>09/01/2025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A0A-4FF8-475E-8B24-916C974397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7198F-B62C-4F78-A2F0-7A1E98C5F0D1}" type="datetimeFigureOut">
              <a:rPr lang="it-IT" smtClean="0"/>
              <a:pPr/>
              <a:t>09/01/2025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A0A-4FF8-475E-8B24-916C974397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7198F-B62C-4F78-A2F0-7A1E98C5F0D1}" type="datetimeFigureOut">
              <a:rPr lang="it-IT" smtClean="0"/>
              <a:pPr/>
              <a:t>09/01/2025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A0A-4FF8-475E-8B24-916C974397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7198F-B62C-4F78-A2F0-7A1E98C5F0D1}" type="datetimeFigureOut">
              <a:rPr lang="it-IT" smtClean="0"/>
              <a:pPr/>
              <a:t>09/01/2025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A0A-4FF8-475E-8B24-916C974397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7198F-B62C-4F78-A2F0-7A1E98C5F0D1}" type="datetimeFigureOut">
              <a:rPr lang="it-IT" smtClean="0"/>
              <a:pPr/>
              <a:t>09/01/2025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A0A-4FF8-475E-8B24-916C974397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7198F-B62C-4F78-A2F0-7A1E98C5F0D1}" type="datetimeFigureOut">
              <a:rPr lang="it-IT" smtClean="0"/>
              <a:pPr/>
              <a:t>09/01/2025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A0A-4FF8-475E-8B24-916C974397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7198F-B62C-4F78-A2F0-7A1E98C5F0D1}" type="datetimeFigureOut">
              <a:rPr lang="it-IT" smtClean="0"/>
              <a:pPr/>
              <a:t>09/01/2025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A0A-4FF8-475E-8B24-916C974397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7198F-B62C-4F78-A2F0-7A1E98C5F0D1}" type="datetimeFigureOut">
              <a:rPr lang="it-IT" smtClean="0"/>
              <a:pPr/>
              <a:t>09/01/2025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A0A-4FF8-475E-8B24-916C974397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7198F-B62C-4F78-A2F0-7A1E98C5F0D1}" type="datetimeFigureOut">
              <a:rPr lang="it-IT" smtClean="0"/>
              <a:pPr/>
              <a:t>09/01/2025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A0A-4FF8-475E-8B24-916C974397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F5F8C-E839-4AEB-BCBC-244191969366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7198F-B62C-4F78-A2F0-7A1E98C5F0D1}" type="datetimeFigureOut">
              <a:rPr lang="it-IT" smtClean="0"/>
              <a:pPr/>
              <a:t>09/01/2025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A0A-4FF8-475E-8B24-916C974397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7198F-B62C-4F78-A2F0-7A1E98C5F0D1}" type="datetimeFigureOut">
              <a:rPr lang="it-IT" smtClean="0"/>
              <a:pPr/>
              <a:t>09/01/2025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4A0A-4FF8-475E-8B24-916C974397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CEF6-69C0-44EF-A24F-F17583A5980B}" type="datetimeFigureOut">
              <a:rPr lang="it-IT" smtClean="0"/>
              <a:pPr/>
              <a:t>09/01/2025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0376-024A-436F-A9AA-42F7193E8AD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CEF6-69C0-44EF-A24F-F17583A5980B}" type="datetimeFigureOut">
              <a:rPr lang="it-IT" smtClean="0"/>
              <a:pPr/>
              <a:t>09/01/2025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0376-024A-436F-A9AA-42F7193E8AD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CEF6-69C0-44EF-A24F-F17583A5980B}" type="datetimeFigureOut">
              <a:rPr lang="it-IT" smtClean="0"/>
              <a:pPr/>
              <a:t>09/01/2025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0376-024A-436F-A9AA-42F7193E8AD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CEF6-69C0-44EF-A24F-F17583A5980B}" type="datetimeFigureOut">
              <a:rPr lang="it-IT" smtClean="0"/>
              <a:pPr/>
              <a:t>09/01/2025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0376-024A-436F-A9AA-42F7193E8AD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CEF6-69C0-44EF-A24F-F17583A5980B}" type="datetimeFigureOut">
              <a:rPr lang="it-IT" smtClean="0"/>
              <a:pPr/>
              <a:t>09/01/2025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0376-024A-436F-A9AA-42F7193E8AD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CEF6-69C0-44EF-A24F-F17583A5980B}" type="datetimeFigureOut">
              <a:rPr lang="it-IT" smtClean="0"/>
              <a:pPr/>
              <a:t>09/01/2025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0376-024A-436F-A9AA-42F7193E8AD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CEF6-69C0-44EF-A24F-F17583A5980B}" type="datetimeFigureOut">
              <a:rPr lang="it-IT" smtClean="0"/>
              <a:pPr/>
              <a:t>09/01/2025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0376-024A-436F-A9AA-42F7193E8AD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CEF6-69C0-44EF-A24F-F17583A5980B}" type="datetimeFigureOut">
              <a:rPr lang="it-IT" smtClean="0"/>
              <a:pPr/>
              <a:t>09/01/2025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0376-024A-436F-A9AA-42F7193E8AD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EB1EE-5DF3-4136-A83F-863264307F80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CEF6-69C0-44EF-A24F-F17583A5980B}" type="datetimeFigureOut">
              <a:rPr lang="it-IT" smtClean="0"/>
              <a:pPr/>
              <a:t>09/01/2025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0376-024A-436F-A9AA-42F7193E8AD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CEF6-69C0-44EF-A24F-F17583A5980B}" type="datetimeFigureOut">
              <a:rPr lang="it-IT" smtClean="0"/>
              <a:pPr/>
              <a:t>09/01/2025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0376-024A-436F-A9AA-42F7193E8AD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CEF6-69C0-44EF-A24F-F17583A5980B}" type="datetimeFigureOut">
              <a:rPr lang="it-IT" smtClean="0"/>
              <a:pPr/>
              <a:t>09/01/2025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0376-024A-436F-A9AA-42F7193E8AD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CEF6-69C0-44EF-A24F-F17583A5980B}" type="datetimeFigureOut">
              <a:rPr lang="it-IT" smtClean="0"/>
              <a:pPr/>
              <a:t>09/01/2025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0376-024A-436F-A9AA-42F7193E8ADC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8A2F6-3F5F-4E69-AC4C-BA3777B7F3A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8F71B-AAAB-44B9-BC63-F99B00E55F58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it-IT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/>
          </a:p>
        </p:txBody>
      </p:sp>
      <p:sp>
        <p:nvSpPr>
          <p:cNvPr id="1044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238A2F6-3F5F-4E69-AC4C-BA3777B7F3A6}" type="slidenum">
              <a:rPr lang="it-IT"/>
              <a:pPr/>
              <a:t>‹N›</a:t>
            </a:fld>
            <a:endParaRPr lang="it-IT"/>
          </a:p>
        </p:txBody>
      </p:sp>
      <p:pic>
        <p:nvPicPr>
          <p:cNvPr id="104455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296025"/>
            <a:ext cx="9144000" cy="5619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701" r:id="rId8"/>
    <p:sldLayoutId id="2147483664" r:id="rId9"/>
    <p:sldLayoutId id="2147483665" r:id="rId10"/>
    <p:sldLayoutId id="2147483666" r:id="rId11"/>
    <p:sldLayoutId id="214748366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endParaRPr lang="it-IT"/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it-IT"/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78AD4814-AE5D-439B-88AB-7E4127F0F3D1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it-IT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/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D81FA49-B797-4A5A-981D-C5C3171D39FA}" type="slidenum">
              <a:rPr lang="it-IT"/>
              <a:pPr/>
              <a:t>‹N›</a:t>
            </a:fld>
            <a:endParaRPr lang="it-IT"/>
          </a:p>
        </p:txBody>
      </p:sp>
      <p:pic>
        <p:nvPicPr>
          <p:cNvPr id="106503" name="Picture 7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2959100"/>
            <a:ext cx="9144000" cy="38989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716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it-IT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/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1CF7F97-8A92-4BEB-8CF1-25CC3A8883E6}" type="slidenum">
              <a:rPr lang="it-IT"/>
              <a:pPr/>
              <a:t>‹N›</a:t>
            </a:fld>
            <a:endParaRPr lang="it-IT"/>
          </a:p>
        </p:txBody>
      </p:sp>
      <p:pic>
        <p:nvPicPr>
          <p:cNvPr id="116743" name="Picture 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2959100"/>
            <a:ext cx="9144000" cy="38989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702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717" r:id="rId9"/>
    <p:sldLayoutId id="2147483697" r:id="rId10"/>
    <p:sldLayoutId id="2147483698" r:id="rId11"/>
    <p:sldLayoutId id="2147483699" r:id="rId12"/>
    <p:sldLayoutId id="2147483700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7198F-B62C-4F78-A2F0-7A1E98C5F0D1}" type="datetimeFigureOut">
              <a:rPr lang="it-IT" smtClean="0"/>
              <a:pPr/>
              <a:t>09/01/2025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C4A0A-4FF8-475E-8B24-916C9743978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ACEF6-69C0-44EF-A24F-F17583A5980B}" type="datetimeFigureOut">
              <a:rPr lang="it-IT" smtClean="0"/>
              <a:pPr/>
              <a:t>09/01/2025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90376-024A-436F-A9AA-42F7193E8AD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iris.who.int/bitstream/handle/10665/43546/9788890469909_ita.pdf?sequence=6&amp;isAllowed=y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t/imgres?imgurl=http://www.muoversinsieme.it/img/etichette%20alimentari.jpg&amp;imgrefurl=http://www.muoversinsieme.it/archive/2011/02/23/alimenti-alla-ricerca-dell-etichetta-giusta-.html&amp;usg=__p0Sw8FpVoQCDbdmmYpbBdseSg5Y=&amp;h=352&amp;w=483&amp;sz=64&amp;hl=it&amp;start=140&amp;zoom=1&amp;tbnid=F4KHL7hSuoOTfM:&amp;tbnh=94&amp;tbnw=129&amp;ei=PKfsTevJE8-cOrfkxIwB&amp;prev=/search?q=etichette+alimentari&amp;start=120&amp;um=1&amp;hl=it&amp;sa=N&amp;tbm=isch&amp;um=1&amp;itbs=1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2195736" y="1340768"/>
            <a:ext cx="6926560" cy="3744416"/>
          </a:xfrm>
        </p:spPr>
        <p:txBody>
          <a:bodyPr/>
          <a:lstStyle/>
          <a:p>
            <a:pPr algn="l"/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</a:rPr>
              <a:t>L'Azienda Provinciale per i Servizi Sanitari incontra le associazioni del territorio</a:t>
            </a:r>
            <a:r>
              <a:rPr lang="it-IT" sz="32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br>
              <a:rPr lang="it-IT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it-IT" sz="2800" b="1" dirty="0" smtClean="0">
                <a:solidFill>
                  <a:schemeClr val="accent2">
                    <a:lumMod val="75000"/>
                  </a:schemeClr>
                </a:solidFill>
              </a:rPr>
              <a:t>La prevenzione dei rischi legati all’alimentazione</a:t>
            </a:r>
            <a:r>
              <a:rPr lang="it-IT" sz="3200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it-IT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it-IT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>9 gennaio 2025</a:t>
            </a:r>
            <a: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it-IT" sz="2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it-IT" dirty="0" smtClean="0">
                <a:solidFill>
                  <a:srgbClr val="00B0F0"/>
                </a:solidFill>
              </a:rPr>
              <a:t/>
            </a:r>
            <a:br>
              <a:rPr lang="it-IT" dirty="0" smtClean="0">
                <a:solidFill>
                  <a:srgbClr val="00B0F0"/>
                </a:solidFill>
              </a:rPr>
            </a:br>
            <a:r>
              <a:rPr lang="it-IT" sz="1800" dirty="0" smtClean="0">
                <a:solidFill>
                  <a:srgbClr val="002060"/>
                </a:solidFill>
              </a:rPr>
              <a:t>U.O. Igiene alimenti e nutrizione </a:t>
            </a:r>
            <a:br>
              <a:rPr lang="it-IT" sz="1800" dirty="0" smtClean="0">
                <a:solidFill>
                  <a:srgbClr val="002060"/>
                </a:solidFill>
              </a:rPr>
            </a:br>
            <a:r>
              <a:rPr lang="it-IT" sz="1800" dirty="0" smtClean="0">
                <a:solidFill>
                  <a:srgbClr val="002060"/>
                </a:solidFill>
              </a:rPr>
              <a:t>G</a:t>
            </a:r>
            <a:r>
              <a:rPr lang="it-IT" sz="1800" b="1" dirty="0" smtClean="0">
                <a:solidFill>
                  <a:srgbClr val="002060"/>
                </a:solidFill>
              </a:rPr>
              <a:t>i</a:t>
            </a:r>
            <a:r>
              <a:rPr lang="it-IT" sz="1800" dirty="0" smtClean="0">
                <a:solidFill>
                  <a:srgbClr val="002060"/>
                </a:solidFill>
              </a:rPr>
              <a:t>useppina Pezzarossi</a:t>
            </a:r>
            <a:endParaRPr lang="it-IT" sz="1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404664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i="1" dirty="0" smtClean="0">
                <a:solidFill>
                  <a:srgbClr val="0070C0"/>
                </a:solidFill>
              </a:rPr>
              <a:t>Associazioni: quali prerequisiti devono esserci durante la manifestazione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67544" y="1916832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endParaRPr lang="it-IT" sz="2800" dirty="0" smtClean="0"/>
          </a:p>
          <a:p>
            <a:r>
              <a:rPr lang="it-IT" sz="2800" b="1" dirty="0" smtClean="0">
                <a:solidFill>
                  <a:srgbClr val="002060"/>
                </a:solidFill>
              </a:rPr>
              <a:t>Procedure?</a:t>
            </a:r>
          </a:p>
        </p:txBody>
      </p:sp>
      <p:sp>
        <p:nvSpPr>
          <p:cNvPr id="4" name="Rettangolo 3"/>
          <p:cNvSpPr/>
          <p:nvPr/>
        </p:nvSpPr>
        <p:spPr>
          <a:xfrm>
            <a:off x="467544" y="3212976"/>
            <a:ext cx="8352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 smtClean="0">
                <a:solidFill>
                  <a:srgbClr val="002060"/>
                </a:solidFill>
              </a:rPr>
              <a:t>Le procedure servono a prevenire l’insorgenza di problematiche igienico sanitarie </a:t>
            </a:r>
          </a:p>
          <a:p>
            <a:pPr algn="just"/>
            <a:endParaRPr lang="it-IT" sz="2400" dirty="0" smtClean="0"/>
          </a:p>
          <a:p>
            <a:pPr algn="just"/>
            <a:r>
              <a:rPr lang="it-IT" sz="2400" dirty="0" smtClean="0">
                <a:solidFill>
                  <a:srgbClr val="FF0000"/>
                </a:solidFill>
              </a:rPr>
              <a:t>NON </a:t>
            </a:r>
            <a:r>
              <a:rPr lang="it-IT" sz="2400" dirty="0" err="1" smtClean="0">
                <a:solidFill>
                  <a:srgbClr val="FF0000"/>
                </a:solidFill>
              </a:rPr>
              <a:t>VI</a:t>
            </a:r>
            <a:r>
              <a:rPr lang="it-IT" sz="2400" dirty="0" smtClean="0">
                <a:solidFill>
                  <a:srgbClr val="FF0000"/>
                </a:solidFill>
              </a:rPr>
              <a:t> E’ UN OBBLIGO PER LE ASSOCIAZIONI </a:t>
            </a:r>
            <a:r>
              <a:rPr lang="it-IT" sz="2400" dirty="0" err="1" smtClean="0">
                <a:solidFill>
                  <a:srgbClr val="FF0000"/>
                </a:solidFill>
              </a:rPr>
              <a:t>DI</a:t>
            </a:r>
            <a:r>
              <a:rPr lang="it-IT" sz="2400" dirty="0" smtClean="0">
                <a:solidFill>
                  <a:srgbClr val="FF0000"/>
                </a:solidFill>
              </a:rPr>
              <a:t> REDIGERE UN PIANO </a:t>
            </a:r>
            <a:r>
              <a:rPr lang="it-IT" sz="2400" dirty="0" err="1" smtClean="0">
                <a:solidFill>
                  <a:srgbClr val="FF0000"/>
                </a:solidFill>
              </a:rPr>
              <a:t>DI</a:t>
            </a:r>
            <a:r>
              <a:rPr lang="it-IT" sz="2400" dirty="0" smtClean="0">
                <a:solidFill>
                  <a:srgbClr val="FF0000"/>
                </a:solidFill>
              </a:rPr>
              <a:t> AUTOCONTROLLO HACCP MA LE PROCEDURE AIUTANO A GESTIRE IN SICUREZZA GLI EVENTI</a:t>
            </a:r>
            <a:endParaRPr lang="it-IT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251520" y="5085184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Le imprese alimentari nell’ambito della manifestazione occasionale, svolgeranno le medesime attività per le quali sono già registrate/riconosciute !!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043608" y="260648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002060"/>
                </a:solidFill>
              </a:rPr>
              <a:t>Imprese alimentari nelle manifestazioni occasionali </a:t>
            </a:r>
            <a:endParaRPr lang="it-IT" sz="3200" dirty="0">
              <a:solidFill>
                <a:srgbClr val="00206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11560" y="1556792"/>
            <a:ext cx="75608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 smtClean="0">
                <a:solidFill>
                  <a:srgbClr val="002060"/>
                </a:solidFill>
              </a:rPr>
              <a:t>Le imprese alimentari già registrate/riconosciute sul territorio provinciale che intendono partecipare</a:t>
            </a:r>
          </a:p>
          <a:p>
            <a:pPr algn="just"/>
            <a:r>
              <a:rPr lang="it-IT" sz="2400" dirty="0" smtClean="0">
                <a:solidFill>
                  <a:srgbClr val="002060"/>
                </a:solidFill>
              </a:rPr>
              <a:t>a manifestazioni occasionali con attività di commercio al dettaglio e/o di somministrazione di</a:t>
            </a:r>
          </a:p>
          <a:p>
            <a:pPr algn="just"/>
            <a:r>
              <a:rPr lang="it-IT" sz="2400" dirty="0" smtClean="0">
                <a:solidFill>
                  <a:srgbClr val="002060"/>
                </a:solidFill>
              </a:rPr>
              <a:t>alimenti e bevande effettuano la notifica all’Azienda provinciale per i servizi sanitari, ai sensi dell’articolo 6 del regolamento (CE) n. 852/2004, utilizzando l’apposita modulistica e versando la tariffa prevista.</a:t>
            </a:r>
            <a:endParaRPr lang="it-IT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71600" y="332656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002060"/>
                </a:solidFill>
              </a:rPr>
              <a:t>Imprese alimentari nelle manifestazioni occasionali </a:t>
            </a:r>
            <a:endParaRPr lang="it-IT" sz="3200" dirty="0">
              <a:solidFill>
                <a:srgbClr val="00206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23528" y="1556792"/>
            <a:ext cx="77048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>
                <a:solidFill>
                  <a:srgbClr val="002060"/>
                </a:solidFill>
              </a:rPr>
              <a:t>Tale notifica consentirà agli operatori di tali imprese alimentari di partecipare alle manifestazioni occasionali organizzate sul </a:t>
            </a:r>
            <a:r>
              <a:rPr lang="it-IT" sz="2800" b="1" dirty="0" smtClean="0">
                <a:solidFill>
                  <a:srgbClr val="FF0000"/>
                </a:solidFill>
              </a:rPr>
              <a:t>territorio provinciale</a:t>
            </a:r>
            <a:r>
              <a:rPr lang="it-IT" sz="2800" dirty="0" smtClean="0"/>
              <a:t> </a:t>
            </a:r>
            <a:r>
              <a:rPr lang="it-IT" sz="2800" dirty="0" smtClean="0">
                <a:solidFill>
                  <a:srgbClr val="002060"/>
                </a:solidFill>
              </a:rPr>
              <a:t>senza ulteriori notifiche</a:t>
            </a:r>
            <a:r>
              <a:rPr lang="it-IT" sz="2800" dirty="0" smtClean="0"/>
              <a:t>.</a:t>
            </a:r>
          </a:p>
          <a:p>
            <a:pPr algn="just"/>
            <a:endParaRPr lang="it-IT" sz="2800" dirty="0" smtClean="0"/>
          </a:p>
          <a:p>
            <a:pPr algn="just"/>
            <a:r>
              <a:rPr lang="it-IT" sz="2800" dirty="0" smtClean="0">
                <a:solidFill>
                  <a:srgbClr val="002060"/>
                </a:solidFill>
              </a:rPr>
              <a:t>Quindi dal 1 giugno 2023 non sarà necessario presentare una SCIA ad ogni evento</a:t>
            </a:r>
          </a:p>
          <a:p>
            <a:pPr algn="just"/>
            <a:endParaRPr lang="it-IT" sz="2800" dirty="0" smtClean="0">
              <a:solidFill>
                <a:srgbClr val="002060"/>
              </a:solidFill>
            </a:endParaRPr>
          </a:p>
          <a:p>
            <a:pPr algn="just"/>
            <a:r>
              <a:rPr lang="it-IT" sz="2800" dirty="0" smtClean="0">
                <a:solidFill>
                  <a:srgbClr val="002060"/>
                </a:solidFill>
              </a:rPr>
              <a:t>QUESTO VALE SOLO PER LE IMPRESE REGISTRATE IN TRENTINO</a:t>
            </a:r>
          </a:p>
          <a:p>
            <a:pPr algn="just"/>
            <a:r>
              <a:rPr lang="it-IT" sz="2800" dirty="0" smtClean="0"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5536" y="332656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COME VIENE INFORMATA L’AZIENDA SANITARIA </a:t>
            </a:r>
            <a:r>
              <a:rPr lang="it-IT" sz="3200" dirty="0" err="1" smtClean="0">
                <a:solidFill>
                  <a:srgbClr val="0070C0"/>
                </a:solidFill>
              </a:rPr>
              <a:t>DI</a:t>
            </a:r>
            <a:r>
              <a:rPr lang="it-IT" sz="3200" dirty="0" smtClean="0">
                <a:solidFill>
                  <a:srgbClr val="0070C0"/>
                </a:solidFill>
              </a:rPr>
              <a:t> CHI E’ PRESENTE  ALLE MANIFESTAZIONI</a:t>
            </a:r>
            <a:endParaRPr lang="it-IT" sz="3200" dirty="0">
              <a:solidFill>
                <a:srgbClr val="0070C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23528" y="2276872"/>
            <a:ext cx="85689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>
                <a:solidFill>
                  <a:srgbClr val="002060"/>
                </a:solidFill>
              </a:rPr>
              <a:t>E’ in capo poi al responsabile dell’organizzazione della manifestazione occasionale l’obbligo di comunicare all’Unità Operativa Igiene alimenti e nutrizione </a:t>
            </a:r>
            <a:r>
              <a:rPr lang="it-IT" sz="2800" b="1" dirty="0" smtClean="0">
                <a:solidFill>
                  <a:srgbClr val="002060"/>
                </a:solidFill>
              </a:rPr>
              <a:t>l’elenco delle imprese alimentari </a:t>
            </a:r>
            <a:r>
              <a:rPr lang="it-IT" sz="2800" dirty="0" smtClean="0">
                <a:solidFill>
                  <a:srgbClr val="002060"/>
                </a:solidFill>
              </a:rPr>
              <a:t>partecipanti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1196752"/>
            <a:ext cx="8301608" cy="3816424"/>
          </a:xfrm>
        </p:spPr>
        <p:txBody>
          <a:bodyPr/>
          <a:lstStyle/>
          <a:p>
            <a:r>
              <a:rPr lang="it-IT" sz="3200" dirty="0" smtClean="0">
                <a:solidFill>
                  <a:srgbClr val="0070C0"/>
                </a:solidFill>
              </a:rPr>
              <a:t>Quali aspetti dovranno essere presidiati nella gestione operativa ai fini della sicurezza alimentare durante le manifestazioni?</a:t>
            </a:r>
            <a:br>
              <a:rPr lang="it-IT" sz="3200" dirty="0" smtClean="0">
                <a:solidFill>
                  <a:srgbClr val="0070C0"/>
                </a:solidFill>
              </a:rPr>
            </a:br>
            <a:r>
              <a:rPr lang="it-IT" sz="3200" dirty="0" smtClean="0">
                <a:solidFill>
                  <a:srgbClr val="0070C0"/>
                </a:solidFill>
              </a:rPr>
              <a:t/>
            </a:r>
            <a:br>
              <a:rPr lang="it-IT" sz="3200" dirty="0" smtClean="0">
                <a:solidFill>
                  <a:srgbClr val="0070C0"/>
                </a:solidFill>
              </a:rPr>
            </a:br>
            <a:r>
              <a:rPr lang="it-IT" sz="3200" dirty="0" smtClean="0">
                <a:solidFill>
                  <a:srgbClr val="0070C0"/>
                </a:solidFill>
              </a:rPr>
              <a:t/>
            </a:r>
            <a:br>
              <a:rPr lang="it-IT" sz="3200" dirty="0" smtClean="0">
                <a:solidFill>
                  <a:srgbClr val="0070C0"/>
                </a:solidFill>
              </a:rPr>
            </a:br>
            <a:r>
              <a:rPr lang="it-IT" sz="3200" dirty="0" smtClean="0">
                <a:solidFill>
                  <a:srgbClr val="0070C0"/>
                </a:solidFill>
              </a:rPr>
              <a:t>OMS ci fornisce alcuni suggerimenti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755576" y="5373216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hlinkClick r:id="rId2"/>
              </a:rPr>
              <a:t>https://</a:t>
            </a:r>
            <a:r>
              <a:rPr lang="it-IT" dirty="0" smtClean="0">
                <a:hlinkClick r:id="rId2"/>
              </a:rPr>
              <a:t>iris.who.int/bitstream/handle/10665/43546/9788890469909_ita.pdf?sequence=6&amp;isAllowed=y</a:t>
            </a:r>
            <a:r>
              <a:rPr lang="it-IT" dirty="0" smtClean="0"/>
              <a:t> </a:t>
            </a:r>
            <a:endParaRPr lang="it-IT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7632774" cy="1143000"/>
          </a:xfrm>
        </p:spPr>
        <p:txBody>
          <a:bodyPr/>
          <a:lstStyle/>
          <a:p>
            <a:pPr eaLnBrk="1" hangingPunct="1"/>
            <a:r>
              <a:rPr lang="it-IT" altLang="it-IT" sz="3200" b="1" i="1" kern="1200" dirty="0" smtClean="0">
                <a:solidFill>
                  <a:srgbClr val="0070C0"/>
                </a:solidFill>
                <a:latin typeface="Arial" charset="0"/>
                <a:ea typeface="+mn-ea"/>
                <a:cs typeface="+mn-cs"/>
              </a:rPr>
              <a:t>CHIAVE 1</a:t>
            </a:r>
            <a:br>
              <a:rPr lang="it-IT" altLang="it-IT" sz="3200" b="1" i="1" kern="1200" dirty="0" smtClean="0">
                <a:solidFill>
                  <a:srgbClr val="0070C0"/>
                </a:solidFill>
                <a:latin typeface="Arial" charset="0"/>
                <a:ea typeface="+mn-ea"/>
                <a:cs typeface="+mn-cs"/>
              </a:rPr>
            </a:br>
            <a:r>
              <a:rPr lang="it-IT" altLang="it-IT" sz="3200" b="1" i="1" kern="1200" dirty="0" smtClean="0">
                <a:solidFill>
                  <a:srgbClr val="0070C0"/>
                </a:solidFill>
                <a:latin typeface="Arial" charset="0"/>
                <a:ea typeface="+mn-ea"/>
                <a:cs typeface="+mn-cs"/>
              </a:rPr>
              <a:t>ABITUARSI ALLA PULIZIA: PERCHE’?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2324100"/>
            <a:ext cx="8118797" cy="3508375"/>
          </a:xfrm>
        </p:spPr>
        <p:txBody>
          <a:bodyPr/>
          <a:lstStyle/>
          <a:p>
            <a:pPr lvl="2" algn="just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it-IT" altLang="it-IT" sz="2800" kern="1200" dirty="0" smtClean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I microrganismi sono presenti nel suolo, nell’acqua, negli animali, sulle superfici, sugli alimenti e nelle </a:t>
            </a:r>
            <a:r>
              <a:rPr lang="it-IT" altLang="it-IT" sz="2800" u="sng" kern="1200" dirty="0" smtClean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PERSONE</a:t>
            </a:r>
          </a:p>
          <a:p>
            <a:pPr lvl="2" algn="just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it-IT" altLang="it-IT" sz="2800" kern="1200" dirty="0" smtClean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Le mani, gli strofinacci, gli utensili, i taglieri possono portare microrganismi sul cibo e provocare malattie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4869160"/>
            <a:ext cx="14033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395536" y="980728"/>
            <a:ext cx="7345363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Clr>
                <a:srgbClr val="FFFF00"/>
              </a:buClr>
              <a:defRPr/>
            </a:pPr>
            <a:r>
              <a:rPr lang="it-IT" sz="2800" dirty="0">
                <a:solidFill>
                  <a:srgbClr val="002060"/>
                </a:solidFill>
              </a:rPr>
              <a:t> Non indossare orecchini, collane, spille, orologi e anelli</a:t>
            </a:r>
          </a:p>
          <a:p>
            <a:pPr algn="just">
              <a:defRPr/>
            </a:pPr>
            <a:endParaRPr lang="it-IT" sz="2800" dirty="0">
              <a:solidFill>
                <a:srgbClr val="002060"/>
              </a:solidFill>
            </a:endParaRPr>
          </a:p>
          <a:p>
            <a:pPr algn="just">
              <a:buClr>
                <a:srgbClr val="FFFF00"/>
              </a:buClr>
              <a:defRPr/>
            </a:pPr>
            <a:r>
              <a:rPr lang="it-IT" sz="2800" dirty="0">
                <a:solidFill>
                  <a:srgbClr val="002060"/>
                </a:solidFill>
              </a:rPr>
              <a:t> </a:t>
            </a:r>
            <a:r>
              <a:rPr lang="it-IT" sz="2800" dirty="0" smtClean="0">
                <a:solidFill>
                  <a:srgbClr val="002060"/>
                </a:solidFill>
              </a:rPr>
              <a:t>Curare </a:t>
            </a:r>
            <a:r>
              <a:rPr lang="it-IT" sz="2800" dirty="0">
                <a:solidFill>
                  <a:srgbClr val="002060"/>
                </a:solidFill>
              </a:rPr>
              <a:t>attentamente la propria igiene </a:t>
            </a:r>
            <a:r>
              <a:rPr lang="it-IT" sz="2800" dirty="0" smtClean="0">
                <a:solidFill>
                  <a:srgbClr val="002060"/>
                </a:solidFill>
              </a:rPr>
              <a:t>personale, tenere </a:t>
            </a:r>
            <a:r>
              <a:rPr lang="it-IT" sz="2800" dirty="0">
                <a:solidFill>
                  <a:srgbClr val="002060"/>
                </a:solidFill>
              </a:rPr>
              <a:t>le unghie corte, pulite e non smaltate</a:t>
            </a:r>
          </a:p>
          <a:p>
            <a:pPr algn="just">
              <a:buClr>
                <a:srgbClr val="FFFF00"/>
              </a:buClr>
              <a:defRPr/>
            </a:pPr>
            <a:endParaRPr lang="it-IT" sz="2800" dirty="0">
              <a:solidFill>
                <a:srgbClr val="002060"/>
              </a:solidFill>
            </a:endParaRPr>
          </a:p>
          <a:p>
            <a:pPr algn="just">
              <a:buClr>
                <a:srgbClr val="FFFF00"/>
              </a:buClr>
              <a:defRPr/>
            </a:pPr>
            <a:r>
              <a:rPr lang="it-IT" sz="2800" dirty="0">
                <a:solidFill>
                  <a:srgbClr val="002060"/>
                </a:solidFill>
              </a:rPr>
              <a:t>Tagli, ferite e scorticature devono essere coperti, dopo medicazione, da una protezione </a:t>
            </a:r>
            <a:r>
              <a:rPr lang="it-IT" sz="2800" dirty="0" smtClean="0">
                <a:solidFill>
                  <a:srgbClr val="002060"/>
                </a:solidFill>
              </a:rPr>
              <a:t>resistente (guanti)</a:t>
            </a:r>
            <a:endParaRPr lang="it-IT" sz="2800" dirty="0">
              <a:solidFill>
                <a:srgbClr val="002060"/>
              </a:solidFill>
            </a:endParaRPr>
          </a:p>
          <a:p>
            <a:pPr algn="just">
              <a:buClr>
                <a:srgbClr val="FFFF00"/>
              </a:buClr>
              <a:defRPr/>
            </a:pPr>
            <a:endParaRPr lang="it-IT" sz="2800" dirty="0" smtClean="0">
              <a:solidFill>
                <a:srgbClr val="002060"/>
              </a:solidFill>
            </a:endParaRPr>
          </a:p>
          <a:p>
            <a:pPr algn="just">
              <a:buClr>
                <a:srgbClr val="FFFF00"/>
              </a:buClr>
              <a:defRPr/>
            </a:pPr>
            <a:r>
              <a:rPr lang="it-IT" sz="2800" dirty="0" smtClean="0">
                <a:solidFill>
                  <a:srgbClr val="002060"/>
                </a:solidFill>
              </a:rPr>
              <a:t>SOPRATTUTTO LAVARE LE MANI</a:t>
            </a:r>
            <a:endParaRPr lang="it-IT" sz="2800" dirty="0">
              <a:solidFill>
                <a:srgbClr val="002060"/>
              </a:solidFill>
            </a:endParaRPr>
          </a:p>
          <a:p>
            <a:pPr algn="just">
              <a:defRPr/>
            </a:pPr>
            <a:endParaRPr lang="it-IT" sz="2400" b="1" dirty="0">
              <a:latin typeface="Calibri" pitchFamily="34" charset="0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380288" y="5484813"/>
          <a:ext cx="1316037" cy="935037"/>
        </p:xfrm>
        <a:graphic>
          <a:graphicData uri="http://schemas.openxmlformats.org/presentationml/2006/ole">
            <p:oleObj spid="_x0000_s2050" r:id="rId4" imgW="2430855" imgH="1721667" progId="MS_ClipArt_Gallery.5">
              <p:embed/>
            </p:oleObj>
          </a:graphicData>
        </a:graphic>
      </p:graphicFrame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2657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 altLang="it-IT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7235825" y="3068638"/>
          <a:ext cx="1182688" cy="1182687"/>
        </p:xfrm>
        <a:graphic>
          <a:graphicData uri="http://schemas.openxmlformats.org/presentationml/2006/ole">
            <p:oleObj spid="_x0000_s2051" r:id="rId5" imgW="1545125" imgH="1543616" progId="MS_ClipArt_Gallery.5">
              <p:embed/>
            </p:oleObj>
          </a:graphicData>
        </a:graphic>
      </p:graphicFrame>
      <p:sp>
        <p:nvSpPr>
          <p:cNvPr id="3078" name="Text Box 7"/>
          <p:cNvSpPr txBox="1">
            <a:spLocks noChangeArrowheads="1"/>
          </p:cNvSpPr>
          <p:nvPr/>
        </p:nvSpPr>
        <p:spPr bwMode="auto">
          <a:xfrm>
            <a:off x="1475656" y="332656"/>
            <a:ext cx="5616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altLang="it-IT" sz="3200" b="1" dirty="0">
                <a:solidFill>
                  <a:srgbClr val="0070C0"/>
                </a:solidFill>
                <a:latin typeface="Calibri" pitchFamily="34" charset="0"/>
              </a:rPr>
              <a:t>IGIENE DEL PERSONALE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Grp="1" noChangeArrowheads="1"/>
          </p:cNvSpPr>
          <p:nvPr>
            <p:ph type="title"/>
          </p:nvPr>
        </p:nvSpPr>
        <p:spPr>
          <a:xfrm>
            <a:off x="179512" y="404664"/>
            <a:ext cx="8095357" cy="889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it-IT" altLang="it-IT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sz="3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TIENI PULITE LE SUPERFICI  DI LAVORO: PERCHE’?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916113"/>
            <a:ext cx="7775575" cy="21844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r>
              <a:rPr lang="it-IT" altLang="it-IT" sz="2800" dirty="0" smtClean="0">
                <a:latin typeface="Calibri" pitchFamily="34" charset="0"/>
              </a:rPr>
              <a:t>	</a:t>
            </a:r>
            <a:r>
              <a:rPr lang="it-IT" altLang="it-IT" sz="2800" kern="1200" dirty="0" smtClean="0">
                <a:solidFill>
                  <a:srgbClr val="002060"/>
                </a:solidFill>
                <a:latin typeface="Arial" charset="0"/>
              </a:rPr>
              <a:t>Le superfici usate per la preparazione degli alimenti devono essere tenute pulite per evitare la </a:t>
            </a:r>
            <a:r>
              <a:rPr lang="it-IT" altLang="it-IT" sz="3200" dirty="0" smtClean="0">
                <a:solidFill>
                  <a:srgbClr val="C00000"/>
                </a:solidFill>
                <a:latin typeface="Calibri" pitchFamily="34" charset="0"/>
              </a:rPr>
              <a:t>contaminazione crociata</a:t>
            </a:r>
            <a:r>
              <a:rPr lang="it-IT" altLang="it-IT" sz="3200" dirty="0" smtClean="0">
                <a:latin typeface="Calibri" pitchFamily="34" charset="0"/>
              </a:rPr>
              <a:t>.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endParaRPr lang="it-IT" altLang="it-IT" sz="3200" dirty="0" smtClean="0">
              <a:latin typeface="Calibri" pitchFamily="34" charset="0"/>
            </a:endParaRP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941168"/>
            <a:ext cx="92392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4149725"/>
            <a:ext cx="2643188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2"/>
          <p:cNvSpPr>
            <a:spLocks noGrp="1" noChangeArrowheads="1"/>
          </p:cNvSpPr>
          <p:nvPr>
            <p:ph type="title"/>
          </p:nvPr>
        </p:nvSpPr>
        <p:spPr>
          <a:xfrm>
            <a:off x="395536" y="620688"/>
            <a:ext cx="8424862" cy="1143000"/>
          </a:xfrm>
        </p:spPr>
        <p:txBody>
          <a:bodyPr/>
          <a:lstStyle/>
          <a:p>
            <a:pPr eaLnBrk="1" hangingPunct="1"/>
            <a:r>
              <a:rPr lang="it-IT" altLang="it-IT" sz="32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CHIAVE 2</a:t>
            </a:r>
            <a:br>
              <a:rPr lang="it-IT" altLang="it-IT" sz="32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</a:br>
            <a:r>
              <a:rPr lang="it-IT" altLang="it-IT" sz="3000" b="1" dirty="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SEPARARE GLI ALIMENTI CRUDI DA QUELLI COTTI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2348880"/>
            <a:ext cx="7931150" cy="3724275"/>
          </a:xfrm>
        </p:spPr>
        <p:txBody>
          <a:bodyPr/>
          <a:lstStyle/>
          <a:p>
            <a:pPr algn="just" eaLnBrk="1" hangingPunct="1">
              <a:spcBef>
                <a:spcPct val="0"/>
              </a:spcBef>
              <a:buClr>
                <a:srgbClr val="FFFF00"/>
              </a:buClr>
              <a:buFont typeface="Wingdings 2" pitchFamily="18" charset="2"/>
              <a:buNone/>
              <a:defRPr/>
            </a:pPr>
            <a:r>
              <a:rPr lang="it-IT" altLang="it-IT" sz="2800" kern="1200" dirty="0" smtClean="0">
                <a:solidFill>
                  <a:srgbClr val="002060"/>
                </a:solidFill>
                <a:latin typeface="Arial" charset="0"/>
              </a:rPr>
              <a:t>Tenere la carne, il pollame e il pesce crudo </a:t>
            </a:r>
            <a:r>
              <a:rPr lang="it-IT" altLang="it-IT" sz="2800" kern="1200" dirty="0" smtClean="0">
                <a:solidFill>
                  <a:srgbClr val="FF0000"/>
                </a:solidFill>
                <a:latin typeface="Arial" charset="0"/>
              </a:rPr>
              <a:t>separati</a:t>
            </a:r>
            <a:r>
              <a:rPr lang="it-IT" altLang="it-IT" sz="2800" kern="1200" dirty="0" smtClean="0">
                <a:solidFill>
                  <a:srgbClr val="002060"/>
                </a:solidFill>
                <a:latin typeface="Arial" charset="0"/>
              </a:rPr>
              <a:t> dagli altri cibi.</a:t>
            </a:r>
          </a:p>
          <a:p>
            <a:pPr algn="just" eaLnBrk="1" hangingPunct="1">
              <a:spcBef>
                <a:spcPct val="0"/>
              </a:spcBef>
              <a:buClr>
                <a:srgbClr val="FFFF00"/>
              </a:buClr>
              <a:buFont typeface="Wingdings 2" pitchFamily="18" charset="2"/>
              <a:buNone/>
              <a:defRPr/>
            </a:pPr>
            <a:r>
              <a:rPr lang="it-IT" altLang="it-IT" sz="2800" kern="1200" dirty="0" smtClean="0">
                <a:solidFill>
                  <a:srgbClr val="002060"/>
                </a:solidFill>
                <a:latin typeface="Arial" charset="0"/>
              </a:rPr>
              <a:t>Utilizzare attrezzature e utensili (per </a:t>
            </a:r>
            <a:r>
              <a:rPr lang="it-IT" altLang="it-IT" sz="2800" kern="1200" dirty="0" err="1" smtClean="0">
                <a:solidFill>
                  <a:srgbClr val="002060"/>
                </a:solidFill>
                <a:latin typeface="Arial" charset="0"/>
              </a:rPr>
              <a:t>es</a:t>
            </a:r>
            <a:r>
              <a:rPr lang="it-IT" altLang="it-IT" sz="2800" kern="1200" dirty="0" smtClean="0">
                <a:solidFill>
                  <a:srgbClr val="002060"/>
                </a:solidFill>
                <a:latin typeface="Arial" charset="0"/>
              </a:rPr>
              <a:t> coltelli e taglieri) </a:t>
            </a:r>
            <a:r>
              <a:rPr lang="it-IT" altLang="it-IT" sz="2800" kern="1200" dirty="0" smtClean="0">
                <a:solidFill>
                  <a:srgbClr val="FF0000"/>
                </a:solidFill>
                <a:latin typeface="Arial" charset="0"/>
              </a:rPr>
              <a:t>dedicati</a:t>
            </a:r>
            <a:r>
              <a:rPr lang="it-IT" altLang="it-IT" sz="2800" kern="1200" dirty="0" smtClean="0">
                <a:solidFill>
                  <a:srgbClr val="002060"/>
                </a:solidFill>
                <a:latin typeface="Arial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Clr>
                <a:srgbClr val="FFFF00"/>
              </a:buClr>
              <a:buFont typeface="Wingdings 2" pitchFamily="18" charset="2"/>
              <a:buNone/>
              <a:defRPr/>
            </a:pPr>
            <a:r>
              <a:rPr lang="it-IT" altLang="it-IT" sz="2800" kern="1200" dirty="0" smtClean="0">
                <a:solidFill>
                  <a:srgbClr val="002060"/>
                </a:solidFill>
                <a:latin typeface="Arial" charset="0"/>
              </a:rPr>
              <a:t>Conservare gli alimenti in contenitori </a:t>
            </a:r>
            <a:r>
              <a:rPr lang="it-IT" altLang="it-IT" sz="2800" kern="1200" dirty="0" smtClean="0">
                <a:solidFill>
                  <a:srgbClr val="FF0000"/>
                </a:solidFill>
                <a:latin typeface="Arial" charset="0"/>
              </a:rPr>
              <a:t>idonei</a:t>
            </a:r>
            <a:r>
              <a:rPr lang="it-IT" altLang="it-IT" sz="2800" kern="1200" dirty="0" smtClean="0">
                <a:solidFill>
                  <a:srgbClr val="002060"/>
                </a:solidFill>
                <a:latin typeface="Arial" charset="0"/>
              </a:rPr>
              <a:t> per evitare il contatto tra cibi crudi e cibi pronti per il consumo</a:t>
            </a:r>
          </a:p>
        </p:txBody>
      </p:sp>
      <p:pic>
        <p:nvPicPr>
          <p:cNvPr id="5632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8638" y="0"/>
            <a:ext cx="995362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/>
          <p:cNvSpPr>
            <a:spLocks noGrp="1" noChangeArrowheads="1"/>
          </p:cNvSpPr>
          <p:nvPr>
            <p:ph type="title"/>
          </p:nvPr>
        </p:nvSpPr>
        <p:spPr>
          <a:xfrm>
            <a:off x="899592" y="620688"/>
            <a:ext cx="7024688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sz="32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CHIAVE 3</a:t>
            </a:r>
            <a:br>
              <a:rPr lang="it-IT" altLang="it-IT" sz="32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sz="32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CUOCERE BENE GLI ALIMENTI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2060848"/>
            <a:ext cx="8135938" cy="4252912"/>
          </a:xfrm>
        </p:spPr>
        <p:txBody>
          <a:bodyPr/>
          <a:lstStyle/>
          <a:p>
            <a:pPr lvl="2" eaLnBrk="1" hangingPunct="1">
              <a:spcBef>
                <a:spcPct val="75000"/>
              </a:spcBef>
              <a:buFont typeface="Wingdings" pitchFamily="2" charset="2"/>
              <a:buNone/>
            </a:pPr>
            <a:r>
              <a:rPr lang="it-IT" altLang="it-IT" sz="2800" kern="1200" dirty="0" smtClean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Una cottura adeguata può uccidere quasi tutti i microrganismi pericolosi.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it-IT" altLang="it-IT" sz="2800" kern="1200" dirty="0" smtClean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Portare un alimento a temperature superiori </a:t>
            </a:r>
            <a:r>
              <a:rPr lang="it-IT" altLang="it-IT" sz="2800" kern="1200" dirty="0" smtClean="0">
                <a:solidFill>
                  <a:srgbClr val="FF0000"/>
                </a:solidFill>
                <a:latin typeface="Arial" charset="0"/>
                <a:ea typeface="+mn-ea"/>
                <a:cs typeface="+mn-cs"/>
              </a:rPr>
              <a:t>a 70°C per qualche minuto</a:t>
            </a:r>
            <a:r>
              <a:rPr lang="it-IT" altLang="it-IT" sz="2800" kern="1200" dirty="0" smtClean="0">
                <a:solidFill>
                  <a:srgbClr val="002060"/>
                </a:solidFill>
                <a:latin typeface="Arial" charset="0"/>
                <a:ea typeface="+mn-ea"/>
                <a:cs typeface="+mn-cs"/>
              </a:rPr>
              <a:t> aiuta a garantire che tali alimenti siano sicuri per il consumo.</a:t>
            </a:r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4797152"/>
            <a:ext cx="90011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83568" y="332656"/>
            <a:ext cx="76328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Attività di vendita e produzione con somministrazione di alimenti e bevande in manifestazioni occasionali</a:t>
            </a:r>
            <a:endParaRPr lang="it-IT" sz="3200" dirty="0">
              <a:solidFill>
                <a:srgbClr val="0070C0"/>
              </a:solidFill>
            </a:endParaRPr>
          </a:p>
        </p:txBody>
      </p:sp>
      <p:sp>
        <p:nvSpPr>
          <p:cNvPr id="3" name="Ovale 2"/>
          <p:cNvSpPr/>
          <p:nvPr/>
        </p:nvSpPr>
        <p:spPr bwMode="auto">
          <a:xfrm>
            <a:off x="467544" y="2492896"/>
            <a:ext cx="3275856" cy="1872208"/>
          </a:xfrm>
          <a:prstGeom prst="ellipse">
            <a:avLst/>
          </a:prstGeom>
          <a:noFill/>
          <a:ln w="57150" cap="flat" cmpd="thickThin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Ovale 3"/>
          <p:cNvSpPr/>
          <p:nvPr/>
        </p:nvSpPr>
        <p:spPr bwMode="auto">
          <a:xfrm>
            <a:off x="4499992" y="2420888"/>
            <a:ext cx="3275856" cy="1872208"/>
          </a:xfrm>
          <a:prstGeom prst="ellipse">
            <a:avLst/>
          </a:prstGeom>
          <a:noFill/>
          <a:ln w="57150" cap="flat" cmpd="thickThin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99592" y="3212976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2">
                    <a:lumMod val="75000"/>
                  </a:schemeClr>
                </a:solidFill>
              </a:rPr>
              <a:t>ASSOCIAZIONI         O</a:t>
            </a:r>
            <a:endParaRPr lang="it-IT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860032" y="2924944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chemeClr val="accent2">
                    <a:lumMod val="75000"/>
                  </a:schemeClr>
                </a:solidFill>
              </a:rPr>
              <a:t>IMPRESE ALIMENTARI</a:t>
            </a:r>
            <a:endParaRPr lang="it-IT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2"/>
          <p:cNvSpPr>
            <a:spLocks noGrp="1" noChangeArrowheads="1"/>
          </p:cNvSpPr>
          <p:nvPr>
            <p:ph type="title"/>
          </p:nvPr>
        </p:nvSpPr>
        <p:spPr>
          <a:xfrm>
            <a:off x="82550" y="548680"/>
            <a:ext cx="9061450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sz="32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CHIAVE 4 </a:t>
            </a:r>
            <a:br>
              <a:rPr lang="it-IT" altLang="it-IT" sz="32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it-IT" altLang="it-IT" sz="32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TENERE GLI ALIMENTI ALLA GIUSTA TEMPERATURA</a:t>
            </a:r>
          </a:p>
        </p:txBody>
      </p:sp>
      <p:pic>
        <p:nvPicPr>
          <p:cNvPr id="7680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1838" y="0"/>
            <a:ext cx="792162" cy="1052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Rettangolo 2"/>
          <p:cNvSpPr/>
          <p:nvPr/>
        </p:nvSpPr>
        <p:spPr>
          <a:xfrm>
            <a:off x="719138" y="2133600"/>
            <a:ext cx="7858125" cy="1325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it-IT" alt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I MICRORGANISMI SI SVILUPPANO MOLTO VELOCEMENTE NEGLI ALIMENTI SE TENUTI A TEMPERATURA AMBIENTE</a:t>
            </a:r>
          </a:p>
        </p:txBody>
      </p:sp>
      <p:sp>
        <p:nvSpPr>
          <p:cNvPr id="4" name="Rettangolo 3"/>
          <p:cNvSpPr/>
          <p:nvPr/>
        </p:nvSpPr>
        <p:spPr>
          <a:xfrm>
            <a:off x="715963" y="3659188"/>
            <a:ext cx="7861300" cy="989012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it-IT" altLang="it-IT" sz="2800" b="1">
                <a:solidFill>
                  <a:srgbClr val="FFFFFF"/>
                </a:solidFill>
                <a:latin typeface="Calibri" pitchFamily="34" charset="0"/>
                <a:cs typeface="Arial" charset="0"/>
              </a:rPr>
              <a:t>LA CRESCITA RALLENTA,  SI FERMA SOTTO I 5 °C E SOPRA I 60°C</a:t>
            </a:r>
          </a:p>
        </p:txBody>
      </p:sp>
      <p:sp>
        <p:nvSpPr>
          <p:cNvPr id="5" name="Rettangolo 4"/>
          <p:cNvSpPr/>
          <p:nvPr/>
        </p:nvSpPr>
        <p:spPr>
          <a:xfrm>
            <a:off x="719138" y="4945063"/>
            <a:ext cx="7858125" cy="114776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altLang="it-IT" sz="28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ALCUNI MICRORGANISMI POSSONO ANCORA CRESCERE ANCHE A TEMPERATURE INFERIORI A 5°C</a:t>
            </a:r>
            <a:endParaRPr lang="it-IT" sz="2800" dirty="0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AutoShape 2"/>
          <p:cNvSpPr>
            <a:spLocks noGrp="1" noChangeArrowheads="1"/>
          </p:cNvSpPr>
          <p:nvPr>
            <p:ph type="title"/>
          </p:nvPr>
        </p:nvSpPr>
        <p:spPr>
          <a:xfrm>
            <a:off x="179512" y="476672"/>
            <a:ext cx="8641655" cy="817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sz="3200" dirty="0" smtClean="0"/>
              <a:t/>
            </a:r>
            <a:br>
              <a:rPr lang="it-IT" altLang="it-IT" sz="3200" dirty="0" smtClean="0"/>
            </a:br>
            <a:r>
              <a:rPr lang="it-IT" altLang="it-IT" sz="36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TENERE GLI ALIMENTI ALLA GIUSTA TEMPERATURA</a:t>
            </a:r>
          </a:p>
        </p:txBody>
      </p:sp>
      <p:pic>
        <p:nvPicPr>
          <p:cNvPr id="778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11863" y="2420938"/>
            <a:ext cx="2671762" cy="3455987"/>
          </a:xfrm>
        </p:spPr>
      </p:pic>
      <p:sp>
        <p:nvSpPr>
          <p:cNvPr id="77828" name="Text Box 5"/>
          <p:cNvSpPr txBox="1">
            <a:spLocks noChangeArrowheads="1"/>
          </p:cNvSpPr>
          <p:nvPr/>
        </p:nvSpPr>
        <p:spPr bwMode="auto">
          <a:xfrm>
            <a:off x="749300" y="2276475"/>
            <a:ext cx="5638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800" dirty="0" smtClean="0">
                <a:solidFill>
                  <a:srgbClr val="002060"/>
                </a:solidFill>
              </a:rPr>
              <a:t>Non lasciare i cibi pronti per il consumo a  </a:t>
            </a:r>
            <a:r>
              <a:rPr lang="it-IT" altLang="it-IT" sz="2800" b="1" dirty="0">
                <a:solidFill>
                  <a:srgbClr val="FF3300"/>
                </a:solidFill>
                <a:latin typeface="Calibri" pitchFamily="34" charset="0"/>
              </a:rPr>
              <a:t>TEMPERATURA</a:t>
            </a:r>
            <a:r>
              <a:rPr lang="it-IT" altLang="it-IT" sz="2800" b="1" dirty="0">
                <a:latin typeface="Calibri" pitchFamily="34" charset="0"/>
              </a:rPr>
              <a:t>  </a:t>
            </a:r>
            <a:r>
              <a:rPr lang="it-IT" altLang="it-IT" sz="2800" b="1" dirty="0">
                <a:solidFill>
                  <a:srgbClr val="FF3300"/>
                </a:solidFill>
                <a:latin typeface="Calibri" pitchFamily="34" charset="0"/>
              </a:rPr>
              <a:t>AMBIENTE</a:t>
            </a:r>
            <a:r>
              <a:rPr lang="it-IT" altLang="it-IT" sz="2800" dirty="0">
                <a:latin typeface="Calibri" pitchFamily="34" charset="0"/>
              </a:rPr>
              <a:t>  </a:t>
            </a:r>
            <a:r>
              <a:rPr lang="it-IT" altLang="it-IT" sz="2800" dirty="0" smtClean="0">
                <a:solidFill>
                  <a:srgbClr val="002060"/>
                </a:solidFill>
              </a:rPr>
              <a:t>per più di 2 ore </a:t>
            </a:r>
            <a:r>
              <a:rPr lang="it-IT" altLang="it-IT" sz="2800" b="1" dirty="0">
                <a:solidFill>
                  <a:srgbClr val="FF0000"/>
                </a:solidFill>
                <a:latin typeface="Calibri" pitchFamily="34" charset="0"/>
              </a:rPr>
              <a:t>(</a:t>
            </a:r>
            <a:r>
              <a:rPr lang="it-IT" altLang="it-IT" sz="2800" b="1" dirty="0">
                <a:solidFill>
                  <a:srgbClr val="FF0000"/>
                </a:solidFill>
                <a:latin typeface="Calibri" pitchFamily="34" charset="0"/>
              </a:rPr>
              <a:t>TEMPO)</a:t>
            </a:r>
          </a:p>
        </p:txBody>
      </p:sp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7700" y="0"/>
            <a:ext cx="900113" cy="1196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7830" name="Text Box 5"/>
          <p:cNvSpPr txBox="1">
            <a:spLocks noChangeArrowheads="1"/>
          </p:cNvSpPr>
          <p:nvPr/>
        </p:nvSpPr>
        <p:spPr bwMode="auto">
          <a:xfrm>
            <a:off x="899592" y="4437112"/>
            <a:ext cx="46069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altLang="it-IT" sz="2800" dirty="0" smtClean="0">
                <a:solidFill>
                  <a:srgbClr val="002060"/>
                </a:solidFill>
              </a:rPr>
              <a:t>Mantenere bollenti i cibi prima di distribuirli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AutoShape 2"/>
          <p:cNvSpPr>
            <a:spLocks noGrp="1" noChangeArrowheads="1"/>
          </p:cNvSpPr>
          <p:nvPr>
            <p:ph type="title"/>
          </p:nvPr>
        </p:nvSpPr>
        <p:spPr>
          <a:xfrm>
            <a:off x="323528" y="548680"/>
            <a:ext cx="8461375" cy="1079500"/>
          </a:xfrm>
        </p:spPr>
        <p:txBody>
          <a:bodyPr/>
          <a:lstStyle/>
          <a:p>
            <a:pPr eaLnBrk="1" hangingPunct="1"/>
            <a:r>
              <a:rPr lang="it-IT" altLang="it-IT" sz="3200" b="1" dirty="0" smtClean="0">
                <a:solidFill>
                  <a:srgbClr val="0070C0"/>
                </a:solidFill>
                <a:latin typeface="Calibri" pitchFamily="34" charset="0"/>
              </a:rPr>
              <a:t>CHIAVE 5 </a:t>
            </a:r>
            <a:br>
              <a:rPr lang="it-IT" altLang="it-IT" sz="3200" b="1" dirty="0" smtClean="0">
                <a:solidFill>
                  <a:srgbClr val="0070C0"/>
                </a:solidFill>
                <a:latin typeface="Calibri" pitchFamily="34" charset="0"/>
              </a:rPr>
            </a:br>
            <a:r>
              <a:rPr lang="it-IT" altLang="it-IT" sz="3000" b="1" dirty="0" smtClean="0">
                <a:solidFill>
                  <a:srgbClr val="0070C0"/>
                </a:solidFill>
                <a:latin typeface="Calibri" pitchFamily="34" charset="0"/>
              </a:rPr>
              <a:t>UTILIZZARE SOLO ACQUA E MATERIE PRIME SICURE</a:t>
            </a:r>
          </a:p>
        </p:txBody>
      </p:sp>
      <p:pic>
        <p:nvPicPr>
          <p:cNvPr id="8601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260648"/>
            <a:ext cx="9715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>
            <a:off x="719138" y="2133600"/>
            <a:ext cx="7813675" cy="1008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it-IT" alt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LE MATERIE PRIME INCLUSA L’ACQUA POTREBBERO ESSERE CONTAMINATE</a:t>
            </a:r>
          </a:p>
        </p:txBody>
      </p:sp>
      <p:sp>
        <p:nvSpPr>
          <p:cNvPr id="86021" name="Rettangolo 8"/>
          <p:cNvSpPr>
            <a:spLocks noChangeArrowheads="1"/>
          </p:cNvSpPr>
          <p:nvPr/>
        </p:nvSpPr>
        <p:spPr bwMode="auto">
          <a:xfrm>
            <a:off x="611188" y="3284538"/>
            <a:ext cx="8137525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it-IT" altLang="it-IT" sz="2800" dirty="0">
                <a:solidFill>
                  <a:srgbClr val="FF3300"/>
                </a:solidFill>
                <a:latin typeface="Calibri" pitchFamily="34" charset="0"/>
              </a:rPr>
              <a:t>L’acqua potabile</a:t>
            </a:r>
            <a:r>
              <a:rPr lang="it-IT" altLang="it-IT" sz="2800" dirty="0">
                <a:latin typeface="Calibri" pitchFamily="34" charset="0"/>
              </a:rPr>
              <a:t> </a:t>
            </a:r>
            <a:r>
              <a:rPr lang="it-IT" altLang="it-IT" sz="2800" dirty="0" smtClean="0">
                <a:solidFill>
                  <a:srgbClr val="002060"/>
                </a:solidFill>
              </a:rPr>
              <a:t>è indispensabile per la preparazione di alimenti</a:t>
            </a:r>
            <a:r>
              <a:rPr lang="it-IT" altLang="it-IT" sz="2800" dirty="0" smtClean="0">
                <a:solidFill>
                  <a:srgbClr val="002060"/>
                </a:solidFill>
              </a:rPr>
              <a:t>.</a:t>
            </a:r>
          </a:p>
          <a:p>
            <a:pPr algn="l"/>
            <a:r>
              <a:rPr lang="it-IT" altLang="it-IT" sz="2800" dirty="0" smtClean="0">
                <a:solidFill>
                  <a:srgbClr val="002060"/>
                </a:solidFill>
              </a:rPr>
              <a:t> </a:t>
            </a:r>
            <a:r>
              <a:rPr lang="it-IT" altLang="it-IT" sz="2800" dirty="0" smtClean="0">
                <a:solidFill>
                  <a:srgbClr val="002060"/>
                </a:solidFill>
              </a:rPr>
              <a:t>In caso di minimo dubbio sulla sicurezza dell’acqua:</a:t>
            </a:r>
          </a:p>
          <a:p>
            <a:pPr>
              <a:buFont typeface="Arial" charset="0"/>
              <a:buChar char="•"/>
            </a:pPr>
            <a:r>
              <a:rPr lang="it-IT" altLang="it-IT" sz="2800" dirty="0" smtClean="0">
                <a:solidFill>
                  <a:srgbClr val="002060"/>
                </a:solidFill>
              </a:rPr>
              <a:t> </a:t>
            </a:r>
            <a:r>
              <a:rPr lang="it-IT" altLang="it-IT" sz="2800" dirty="0" smtClean="0">
                <a:solidFill>
                  <a:srgbClr val="002060"/>
                </a:solidFill>
              </a:rPr>
              <a:t>non usarla come acqua da bere</a:t>
            </a:r>
          </a:p>
          <a:p>
            <a:pPr>
              <a:buFont typeface="Arial" charset="0"/>
              <a:buChar char="•"/>
            </a:pPr>
            <a:r>
              <a:rPr lang="it-IT" altLang="it-IT" sz="2800" dirty="0" smtClean="0">
                <a:solidFill>
                  <a:srgbClr val="002060"/>
                </a:solidFill>
              </a:rPr>
              <a:t> usala solo per preparazione di cibi che devono essere bolliti (pasta, riso, </a:t>
            </a:r>
            <a:r>
              <a:rPr lang="it-IT" altLang="it-IT" sz="2800" dirty="0" err="1" smtClean="0">
                <a:solidFill>
                  <a:srgbClr val="002060"/>
                </a:solidFill>
              </a:rPr>
              <a:t>patate</a:t>
            </a:r>
            <a:r>
              <a:rPr lang="it-IT" altLang="it-IT" sz="2800" dirty="0" err="1" smtClean="0">
                <a:solidFill>
                  <a:srgbClr val="002060"/>
                </a:solidFill>
              </a:rPr>
              <a:t>…</a:t>
            </a:r>
            <a:r>
              <a:rPr lang="it-IT" altLang="it-IT" sz="2800" dirty="0" smtClean="0">
                <a:solidFill>
                  <a:srgbClr val="002060"/>
                </a:solidFill>
              </a:rPr>
              <a:t>)</a:t>
            </a:r>
            <a:endParaRPr lang="it-IT" altLang="it-IT" sz="28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AutoShape 2"/>
          <p:cNvSpPr>
            <a:spLocks noGrp="1" noChangeArrowheads="1"/>
          </p:cNvSpPr>
          <p:nvPr>
            <p:ph type="title"/>
          </p:nvPr>
        </p:nvSpPr>
        <p:spPr>
          <a:xfrm>
            <a:off x="395288" y="836613"/>
            <a:ext cx="8461375" cy="792162"/>
          </a:xfrm>
        </p:spPr>
        <p:txBody>
          <a:bodyPr/>
          <a:lstStyle/>
          <a:p>
            <a:pPr eaLnBrk="1" hangingPunct="1"/>
            <a:r>
              <a:rPr lang="it-IT" altLang="it-IT" sz="3000" b="1" dirty="0" smtClean="0">
                <a:solidFill>
                  <a:srgbClr val="0070C0"/>
                </a:solidFill>
                <a:latin typeface="Calibri" pitchFamily="34" charset="0"/>
              </a:rPr>
              <a:t>UTILIZZARE SOLO ACQUA E MATERIE PRIME SICURE</a:t>
            </a:r>
          </a:p>
        </p:txBody>
      </p:sp>
      <p:pic>
        <p:nvPicPr>
          <p:cNvPr id="8704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50" y="0"/>
            <a:ext cx="97155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611188" y="2133600"/>
            <a:ext cx="5905500" cy="98901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it-IT" alt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Gli alimenti utilizzati devono essere in corso di validità (non scaduti)</a:t>
            </a:r>
          </a:p>
        </p:txBody>
      </p:sp>
      <p:sp>
        <p:nvSpPr>
          <p:cNvPr id="8" name="Rettangolo 7"/>
          <p:cNvSpPr/>
          <p:nvPr/>
        </p:nvSpPr>
        <p:spPr>
          <a:xfrm>
            <a:off x="684213" y="3789363"/>
            <a:ext cx="7056437" cy="989012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it-IT" altLang="it-IT" sz="2800" b="1" dirty="0">
                <a:latin typeface="Calibri" panose="020F0502020204030204" pitchFamily="34" charset="0"/>
                <a:cs typeface="Calibri" panose="020F0502020204030204" pitchFamily="34" charset="0"/>
              </a:rPr>
              <a:t>Devono provenire da fornitori rintracciabili</a:t>
            </a:r>
          </a:p>
        </p:txBody>
      </p:sp>
      <p:pic>
        <p:nvPicPr>
          <p:cNvPr id="87046" name="Picture 13" descr="ANd9GcRMDxZ6bJxmYf7Ftx_AH6iEAvm9DAZbnrz7m3SW9x4FDoAN04ADmLV3XwV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2060575"/>
            <a:ext cx="1847850" cy="134778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sp>
        <p:nvSpPr>
          <p:cNvPr id="9" name="Rettangolo 8"/>
          <p:cNvSpPr/>
          <p:nvPr/>
        </p:nvSpPr>
        <p:spPr>
          <a:xfrm>
            <a:off x="755650" y="5157788"/>
            <a:ext cx="7056438" cy="98901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altLang="it-IT" sz="2800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Devono essere scelti seguendo le regole di minor rischio (evitare “alimenti fragili”)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95536" y="4221088"/>
            <a:ext cx="28803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3200" b="1" dirty="0" smtClean="0">
                <a:solidFill>
                  <a:srgbClr val="002060"/>
                </a:solidFill>
                <a:latin typeface="Tahoma" pitchFamily="34" charset="0"/>
              </a:rPr>
              <a:t>Grazie per l’attenzione</a:t>
            </a:r>
            <a:endParaRPr lang="it-IT" sz="3200" b="1" dirty="0">
              <a:solidFill>
                <a:srgbClr val="002060"/>
              </a:solidFill>
              <a:latin typeface="Tahoma" pitchFamily="34" charset="0"/>
            </a:endParaRPr>
          </a:p>
        </p:txBody>
      </p:sp>
      <p:pic>
        <p:nvPicPr>
          <p:cNvPr id="1026" name="Picture 2" descr="https://media.istockphoto.com/id/589415708/it/foto/frutta-fresca-e-verdura.jpg?b=1&amp;s=612x612&amp;w=0&amp;k=20&amp;c=Q3m2LSvq_FmC-f4Wc3xpXF7qzwmPkM20D_z8nqCv7JY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4700" y="0"/>
            <a:ext cx="5829300" cy="3886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692696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i="1" dirty="0" smtClean="0">
                <a:solidFill>
                  <a:srgbClr val="0070C0"/>
                </a:solidFill>
              </a:rPr>
              <a:t>Associazioni</a:t>
            </a:r>
            <a:endParaRPr lang="it-IT" sz="3200" b="1" i="1" dirty="0">
              <a:solidFill>
                <a:srgbClr val="0070C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95536" y="1628800"/>
            <a:ext cx="7704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err="1" smtClean="0">
                <a:solidFill>
                  <a:srgbClr val="002060"/>
                </a:solidFill>
              </a:rPr>
              <a:t>D.G.P</a:t>
            </a:r>
            <a:r>
              <a:rPr lang="it-IT" sz="2800" b="1" dirty="0" smtClean="0">
                <a:solidFill>
                  <a:srgbClr val="002060"/>
                </a:solidFill>
              </a:rPr>
              <a:t> n 1142 del 2018</a:t>
            </a:r>
          </a:p>
          <a:p>
            <a:endParaRPr lang="it-IT" sz="2800" dirty="0" smtClean="0">
              <a:solidFill>
                <a:srgbClr val="002060"/>
              </a:solidFill>
            </a:endParaRPr>
          </a:p>
          <a:p>
            <a:pPr algn="just"/>
            <a:r>
              <a:rPr lang="it-IT" sz="2800" dirty="0" smtClean="0">
                <a:solidFill>
                  <a:srgbClr val="002060"/>
                </a:solidFill>
              </a:rPr>
              <a:t>Cosa ci dice:… le operazioni di produzione, somministrazione e vendita di alimenti svolte a titolo </a:t>
            </a:r>
            <a:r>
              <a:rPr lang="it-IT" sz="2800" b="1" u="sng" dirty="0" smtClean="0">
                <a:solidFill>
                  <a:srgbClr val="FF0000"/>
                </a:solidFill>
              </a:rPr>
              <a:t>occasionale</a:t>
            </a:r>
            <a:r>
              <a:rPr lang="it-IT" sz="2800" dirty="0" smtClean="0">
                <a:solidFill>
                  <a:srgbClr val="002060"/>
                </a:solidFill>
              </a:rPr>
              <a:t> durante le manifestazioni occasionali da parte di </a:t>
            </a:r>
            <a:r>
              <a:rPr lang="it-IT" sz="2800" b="1" u="sng" dirty="0" smtClean="0">
                <a:solidFill>
                  <a:srgbClr val="FF0000"/>
                </a:solidFill>
              </a:rPr>
              <a:t>associazioni</a:t>
            </a:r>
            <a:r>
              <a:rPr lang="it-IT" sz="2800" dirty="0" smtClean="0">
                <a:solidFill>
                  <a:srgbClr val="FF0000"/>
                </a:solidFill>
              </a:rPr>
              <a:t> di </a:t>
            </a:r>
            <a:r>
              <a:rPr lang="it-IT" sz="2800" b="1" u="sng" dirty="0" smtClean="0">
                <a:solidFill>
                  <a:srgbClr val="FF0000"/>
                </a:solidFill>
              </a:rPr>
              <a:t>volontariato e sportive, proloco, parrocchie</a:t>
            </a:r>
          </a:p>
          <a:p>
            <a:pPr algn="just"/>
            <a:r>
              <a:rPr lang="it-IT" sz="2800" b="1" u="sng" dirty="0" smtClean="0">
                <a:solidFill>
                  <a:srgbClr val="FF0000"/>
                </a:solidFill>
              </a:rPr>
              <a:t>non</a:t>
            </a:r>
            <a:r>
              <a:rPr lang="it-IT" sz="2800" dirty="0" smtClean="0">
                <a:solidFill>
                  <a:srgbClr val="FF0000"/>
                </a:solidFill>
              </a:rPr>
              <a:t> </a:t>
            </a:r>
            <a:r>
              <a:rPr lang="it-IT" sz="2800" dirty="0" smtClean="0">
                <a:solidFill>
                  <a:srgbClr val="002060"/>
                </a:solidFill>
              </a:rPr>
              <a:t>rientrano nel campo di applicazione del Reg. CE 852/2004</a:t>
            </a:r>
          </a:p>
          <a:p>
            <a:pPr algn="just"/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692696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i="1" dirty="0" smtClean="0">
                <a:solidFill>
                  <a:srgbClr val="0070C0"/>
                </a:solidFill>
              </a:rPr>
              <a:t>Associazioni: quali adempimenti prima di iniziare la manifestazione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95536" y="1700809"/>
            <a:ext cx="77048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800" dirty="0" smtClean="0">
              <a:solidFill>
                <a:srgbClr val="002060"/>
              </a:solidFill>
            </a:endParaRPr>
          </a:p>
          <a:p>
            <a:pPr algn="just"/>
            <a:r>
              <a:rPr lang="it-IT" sz="2800" b="1" dirty="0" smtClean="0">
                <a:solidFill>
                  <a:srgbClr val="002060"/>
                </a:solidFill>
              </a:rPr>
              <a:t>Chi:</a:t>
            </a:r>
            <a:r>
              <a:rPr lang="it-IT" sz="2800" b="1" dirty="0" smtClean="0"/>
              <a:t> </a:t>
            </a:r>
            <a:r>
              <a:rPr lang="it-IT" sz="2800" dirty="0" smtClean="0">
                <a:solidFill>
                  <a:srgbClr val="002060"/>
                </a:solidFill>
              </a:rPr>
              <a:t>responsabile dell’organizzazione della manifestazione occasionale ha l’obbligo di</a:t>
            </a:r>
          </a:p>
          <a:p>
            <a:pPr algn="just"/>
            <a:r>
              <a:rPr lang="it-IT" sz="2800" dirty="0" smtClean="0">
                <a:solidFill>
                  <a:srgbClr val="002060"/>
                </a:solidFill>
              </a:rPr>
              <a:t>Comunicare l’evento all’Azienda provinciale per i servizi sanitari – Dipartimento di Prevenzione, Unità Operativa Igiene alimenti e nutrizione</a:t>
            </a:r>
          </a:p>
          <a:p>
            <a:pPr algn="just"/>
            <a:endParaRPr lang="it-IT" sz="2800" dirty="0" smtClean="0">
              <a:solidFill>
                <a:srgbClr val="002060"/>
              </a:solidFill>
            </a:endParaRPr>
          </a:p>
          <a:p>
            <a:pPr algn="just"/>
            <a:r>
              <a:rPr lang="it-IT" sz="2800" b="1" dirty="0" smtClean="0">
                <a:solidFill>
                  <a:srgbClr val="002060"/>
                </a:solidFill>
              </a:rPr>
              <a:t>Quando</a:t>
            </a:r>
            <a:r>
              <a:rPr lang="it-IT" sz="2800" dirty="0" smtClean="0">
                <a:solidFill>
                  <a:srgbClr val="002060"/>
                </a:solidFill>
              </a:rPr>
              <a:t>: 3 giorni prima dell’evento</a:t>
            </a:r>
          </a:p>
          <a:p>
            <a:pPr algn="just"/>
            <a:endParaRPr lang="it-IT" sz="2800" dirty="0" smtClean="0">
              <a:solidFill>
                <a:srgbClr val="002060"/>
              </a:solidFill>
            </a:endParaRPr>
          </a:p>
          <a:p>
            <a:endParaRPr lang="it-I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404664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i="1" dirty="0" smtClean="0">
                <a:solidFill>
                  <a:srgbClr val="0070C0"/>
                </a:solidFill>
              </a:rPr>
              <a:t>Associazioni: quali adempimenti prima di iniziare la manifestazione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395536" y="1268760"/>
            <a:ext cx="770485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800" dirty="0" smtClean="0">
              <a:solidFill>
                <a:srgbClr val="002060"/>
              </a:solidFill>
            </a:endParaRPr>
          </a:p>
          <a:p>
            <a:pPr algn="just"/>
            <a:r>
              <a:rPr lang="it-IT" sz="2800" b="1" dirty="0" smtClean="0">
                <a:solidFill>
                  <a:srgbClr val="002060"/>
                </a:solidFill>
              </a:rPr>
              <a:t>Cosa comunica</a:t>
            </a:r>
            <a:r>
              <a:rPr lang="it-IT" sz="2800" dirty="0" smtClean="0">
                <a:solidFill>
                  <a:srgbClr val="002060"/>
                </a:solidFill>
              </a:rPr>
              <a:t>:  i dati</a:t>
            </a:r>
          </a:p>
          <a:p>
            <a:pPr algn="just"/>
            <a:r>
              <a:rPr lang="it-IT" sz="2800" dirty="0" smtClean="0">
                <a:solidFill>
                  <a:srgbClr val="002060"/>
                </a:solidFill>
              </a:rPr>
              <a:t>identificativi dello stesso (denominazione della manifestazione, suo rappresentante legale, luogo e periodo di svolgimento) e l’elenco delle imprese alimentari partecipanti</a:t>
            </a:r>
          </a:p>
          <a:p>
            <a:pPr algn="just"/>
            <a:endParaRPr lang="it-IT" sz="2800" dirty="0" smtClean="0"/>
          </a:p>
          <a:p>
            <a:pPr algn="just"/>
            <a:r>
              <a:rPr lang="it-IT" sz="2800" b="1" dirty="0" smtClean="0">
                <a:solidFill>
                  <a:srgbClr val="002060"/>
                </a:solidFill>
              </a:rPr>
              <a:t>Come: </a:t>
            </a:r>
            <a:r>
              <a:rPr lang="it-IT" sz="2800" dirty="0" smtClean="0">
                <a:solidFill>
                  <a:srgbClr val="002060"/>
                </a:solidFill>
              </a:rPr>
              <a:t>inviare la </a:t>
            </a:r>
            <a:r>
              <a:rPr lang="it-IT" sz="2800" dirty="0" smtClean="0">
                <a:solidFill>
                  <a:srgbClr val="002060"/>
                </a:solidFill>
              </a:rPr>
              <a:t>comunicazione (mod. disponibile sul sito APSS) </a:t>
            </a:r>
            <a:r>
              <a:rPr lang="it-IT" sz="2800" dirty="0" smtClean="0">
                <a:solidFill>
                  <a:srgbClr val="002060"/>
                </a:solidFill>
              </a:rPr>
              <a:t>all’indirizzo pec alimentienutrizione@pec.apss.tn.it</a:t>
            </a:r>
            <a:endParaRPr lang="it-IT" sz="2800" dirty="0" smtClean="0"/>
          </a:p>
          <a:p>
            <a:pPr algn="just"/>
            <a:endParaRPr lang="it-IT" sz="2800" dirty="0" smtClean="0">
              <a:solidFill>
                <a:srgbClr val="002060"/>
              </a:solidFill>
            </a:endParaRPr>
          </a:p>
          <a:p>
            <a:pPr algn="just"/>
            <a:endParaRPr lang="it-IT" sz="2800" dirty="0" smtClean="0">
              <a:solidFill>
                <a:srgbClr val="002060"/>
              </a:solidFill>
            </a:endParaRPr>
          </a:p>
          <a:p>
            <a:pPr algn="just"/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404664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i="1" dirty="0" smtClean="0">
                <a:solidFill>
                  <a:srgbClr val="0070C0"/>
                </a:solidFill>
              </a:rPr>
              <a:t>Associazioni: quali prerequisiti devono esserci durante la manifestazione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611560" y="1700808"/>
            <a:ext cx="7704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800" dirty="0" smtClean="0">
              <a:solidFill>
                <a:srgbClr val="002060"/>
              </a:solidFill>
            </a:endParaRPr>
          </a:p>
          <a:p>
            <a:pPr algn="just"/>
            <a:r>
              <a:rPr lang="it-IT" sz="2800" dirty="0" smtClean="0">
                <a:solidFill>
                  <a:srgbClr val="002060"/>
                </a:solidFill>
              </a:rPr>
              <a:t>Acqua potabile e lavandini dotati di un adeguato sistema di scarico</a:t>
            </a:r>
          </a:p>
          <a:p>
            <a:pPr algn="just"/>
            <a:endParaRPr lang="it-IT" sz="2800" dirty="0" smtClean="0">
              <a:solidFill>
                <a:srgbClr val="002060"/>
              </a:solidFill>
            </a:endParaRPr>
          </a:p>
          <a:p>
            <a:pPr algn="just"/>
            <a:r>
              <a:rPr lang="it-IT" sz="2800" dirty="0" smtClean="0">
                <a:solidFill>
                  <a:srgbClr val="002060"/>
                </a:solidFill>
              </a:rPr>
              <a:t>Sistema igienico per lavarsi ed asciugarsi le mani, servizi igienici</a:t>
            </a:r>
          </a:p>
          <a:p>
            <a:pPr algn="just"/>
            <a:endParaRPr lang="it-IT" sz="2800" dirty="0" smtClean="0">
              <a:solidFill>
                <a:srgbClr val="002060"/>
              </a:solidFill>
            </a:endParaRPr>
          </a:p>
          <a:p>
            <a:pPr algn="just"/>
            <a:r>
              <a:rPr lang="it-IT" sz="2800" dirty="0" smtClean="0">
                <a:solidFill>
                  <a:srgbClr val="002060"/>
                </a:solidFill>
              </a:rPr>
              <a:t>Attrezzature adeguate per il mantenimento della catena del freddo</a:t>
            </a:r>
          </a:p>
          <a:p>
            <a:pPr algn="just"/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188640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i="1" dirty="0" smtClean="0">
                <a:solidFill>
                  <a:srgbClr val="0070C0"/>
                </a:solidFill>
              </a:rPr>
              <a:t>Associazioni: quali prerequisiti devono esserci durante la manifestazione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39552" y="1412776"/>
            <a:ext cx="828092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dirty="0" smtClean="0">
                <a:solidFill>
                  <a:srgbClr val="002060"/>
                </a:solidFill>
              </a:rPr>
              <a:t>Magazzinaggio di merci in ambienti protetti e igienicamente idonei</a:t>
            </a:r>
          </a:p>
          <a:p>
            <a:pPr algn="just"/>
            <a:endParaRPr lang="it-IT" sz="2800" dirty="0" smtClean="0">
              <a:solidFill>
                <a:srgbClr val="002060"/>
              </a:solidFill>
            </a:endParaRPr>
          </a:p>
          <a:p>
            <a:pPr algn="just"/>
            <a:r>
              <a:rPr lang="it-IT" sz="2800" dirty="0" smtClean="0">
                <a:solidFill>
                  <a:srgbClr val="002060"/>
                </a:solidFill>
              </a:rPr>
              <a:t>Piani di lavoro e attrezzature che siano idonei al contatto con alimenti, in buone condizioni e </a:t>
            </a:r>
            <a:r>
              <a:rPr lang="it-IT" sz="2800" dirty="0" err="1" smtClean="0">
                <a:solidFill>
                  <a:srgbClr val="002060"/>
                </a:solidFill>
              </a:rPr>
              <a:t>sanificabili</a:t>
            </a:r>
            <a:endParaRPr lang="it-IT" sz="2800" dirty="0" smtClean="0">
              <a:solidFill>
                <a:srgbClr val="002060"/>
              </a:solidFill>
            </a:endParaRPr>
          </a:p>
          <a:p>
            <a:pPr algn="just"/>
            <a:endParaRPr lang="it-IT" sz="2800" dirty="0" smtClean="0">
              <a:solidFill>
                <a:srgbClr val="002060"/>
              </a:solidFill>
            </a:endParaRPr>
          </a:p>
          <a:p>
            <a:pPr algn="just"/>
            <a:r>
              <a:rPr lang="it-IT" sz="2800" dirty="0" smtClean="0">
                <a:solidFill>
                  <a:srgbClr val="002060"/>
                </a:solidFill>
              </a:rPr>
              <a:t>Corrente elettrica</a:t>
            </a:r>
          </a:p>
          <a:p>
            <a:pPr algn="just"/>
            <a:endParaRPr lang="it-IT" sz="2800" dirty="0" smtClean="0">
              <a:solidFill>
                <a:srgbClr val="002060"/>
              </a:solidFill>
            </a:endParaRPr>
          </a:p>
          <a:p>
            <a:pPr algn="just"/>
            <a:r>
              <a:rPr lang="it-IT" sz="2800" dirty="0" smtClean="0">
                <a:solidFill>
                  <a:srgbClr val="002060"/>
                </a:solidFill>
              </a:rPr>
              <a:t>Protezione degli alimenti e ambienti da animali </a:t>
            </a:r>
            <a:r>
              <a:rPr lang="it-IT" sz="2800" dirty="0" smtClean="0">
                <a:solidFill>
                  <a:srgbClr val="002060"/>
                </a:solidFill>
              </a:rPr>
              <a:t>infestanti</a:t>
            </a:r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11560" y="404664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i="1" dirty="0" smtClean="0">
                <a:solidFill>
                  <a:srgbClr val="0070C0"/>
                </a:solidFill>
              </a:rPr>
              <a:t>Associazioni: quali prerequisiti devono esserci durante la manifestazione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67544" y="2060849"/>
            <a:ext cx="77048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800" dirty="0" smtClean="0">
              <a:solidFill>
                <a:srgbClr val="002060"/>
              </a:solidFill>
            </a:endParaRPr>
          </a:p>
          <a:p>
            <a:pPr algn="just"/>
            <a:r>
              <a:rPr lang="it-IT" sz="2800" dirty="0" smtClean="0">
                <a:solidFill>
                  <a:srgbClr val="002060"/>
                </a:solidFill>
              </a:rPr>
              <a:t>Per le attività di vendita al dettaglio di alimenti confezionati  non deperibili e che non richiedono particolari condizioni di conservazione, i requisiti sopracitati non saranno necessari </a:t>
            </a:r>
            <a:r>
              <a:rPr lang="it-IT" sz="2800" dirty="0" err="1" smtClean="0">
                <a:solidFill>
                  <a:srgbClr val="002060"/>
                </a:solidFill>
              </a:rPr>
              <a:t>ma…</a:t>
            </a:r>
            <a:r>
              <a:rPr lang="it-IT" sz="2800" dirty="0" smtClean="0">
                <a:solidFill>
                  <a:srgbClr val="002060"/>
                </a:solidFill>
              </a:rPr>
              <a:t>..</a:t>
            </a:r>
          </a:p>
          <a:p>
            <a:pPr algn="just"/>
            <a:r>
              <a:rPr lang="it-IT" sz="2800" dirty="0" smtClean="0">
                <a:solidFill>
                  <a:srgbClr val="002060"/>
                </a:solidFill>
              </a:rPr>
              <a:t>Gli alimenti dovranno comunque essere protetti da fonti di contaminazione, quindi ambienti puliti , asciutti e protetti dagli animali infestanti</a:t>
            </a:r>
            <a:endParaRPr lang="it-IT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83568" y="260648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i="1" dirty="0" smtClean="0">
                <a:solidFill>
                  <a:srgbClr val="0070C0"/>
                </a:solidFill>
              </a:rPr>
              <a:t>Associazioni: quali prerequisiti devono esserci durante la manifestazione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467544" y="2060849"/>
            <a:ext cx="7992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800" dirty="0" smtClean="0">
              <a:solidFill>
                <a:srgbClr val="002060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it-IT" sz="2800" b="1" dirty="0" smtClean="0">
                <a:solidFill>
                  <a:srgbClr val="002060"/>
                </a:solidFill>
              </a:rPr>
              <a:t>Formazione?  Addestramento? Conoscenze?</a:t>
            </a:r>
          </a:p>
          <a:p>
            <a:pPr algn="l"/>
            <a:endParaRPr lang="it-IT" sz="2800" dirty="0" smtClean="0"/>
          </a:p>
        </p:txBody>
      </p:sp>
      <p:sp>
        <p:nvSpPr>
          <p:cNvPr id="4" name="Rettangolo 3"/>
          <p:cNvSpPr/>
          <p:nvPr/>
        </p:nvSpPr>
        <p:spPr>
          <a:xfrm>
            <a:off x="467544" y="3501008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400" dirty="0" smtClean="0">
                <a:solidFill>
                  <a:srgbClr val="002060"/>
                </a:solidFill>
              </a:rPr>
              <a:t>La formazione del personale è un aspetto fondamentale per garantire la salubrità degli alimenti: se il personale non è preparato, non sarà in grado di preparare alimenti sicuri</a:t>
            </a:r>
          </a:p>
          <a:p>
            <a:pPr algn="just"/>
            <a:endParaRPr lang="it-IT" sz="2400" dirty="0" smtClean="0"/>
          </a:p>
          <a:p>
            <a:pPr algn="just"/>
            <a:r>
              <a:rPr lang="it-IT" sz="2400" dirty="0" smtClean="0">
                <a:solidFill>
                  <a:srgbClr val="FF0000"/>
                </a:solidFill>
              </a:rPr>
              <a:t>NON BASTA UN ATTESTATO </a:t>
            </a:r>
            <a:r>
              <a:rPr lang="it-IT" sz="2400" dirty="0" err="1" smtClean="0">
                <a:solidFill>
                  <a:srgbClr val="FF0000"/>
                </a:solidFill>
              </a:rPr>
              <a:t>DI</a:t>
            </a:r>
            <a:r>
              <a:rPr lang="it-IT" sz="2400" dirty="0" smtClean="0">
                <a:solidFill>
                  <a:srgbClr val="FF0000"/>
                </a:solidFill>
              </a:rPr>
              <a:t> FORMAZIONE O POTREBBE NON ESSERE NECESSARIO</a:t>
            </a:r>
            <a:endParaRPr lang="it-IT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ersonalizza struttura">
  <a:themeElements>
    <a:clrScheme name="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thickThin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thickThin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Personalizza struttura">
  <a:themeElements>
    <a:clrScheme name="2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thickThin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thickThin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ersonalizza struttura">
  <a:themeElements>
    <a:clrScheme name="1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thickThin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thickThin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Personalizza struttura">
  <a:themeElements>
    <a:clrScheme name="3_Personalizza struttur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Personalizza struttur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thickThin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57150" cap="flat" cmpd="thickThin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Personalizza struttur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ersonalizza struttur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ersonalizza struttur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ersonalizza struttur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ersonalizza struttur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ersonalizza struttur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ersonalizza struttur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ersonalizza struttur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ersonalizza struttur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ersonalizza struttur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ersonalizza struttur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ersonalizza struttur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Albero 2</Template>
  <TotalTime>28262</TotalTime>
  <Words>965</Words>
  <Application>Microsoft Office PowerPoint</Application>
  <PresentationFormat>Presentazione su schermo (4:3)</PresentationFormat>
  <Paragraphs>109</Paragraphs>
  <Slides>24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6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1" baseType="lpstr">
      <vt:lpstr>Personalizza struttura</vt:lpstr>
      <vt:lpstr>2_Personalizza struttura</vt:lpstr>
      <vt:lpstr>1_Personalizza struttura</vt:lpstr>
      <vt:lpstr>3_Personalizza struttura</vt:lpstr>
      <vt:lpstr>5_Personalizza struttura</vt:lpstr>
      <vt:lpstr>4_Personalizza struttura</vt:lpstr>
      <vt:lpstr>MS_ClipArt_Gallery.5</vt:lpstr>
      <vt:lpstr>L'Azienda Provinciale per i Servizi Sanitari incontra le associazioni del territorio. La prevenzione dei rischi legati all’alimentazione  9 gennaio 2025  U.O. Igiene alimenti e nutrizione  Giuseppina Pezzarossi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Quali aspetti dovranno essere presidiati nella gestione operativa ai fini della sicurezza alimentare durante le manifestazioni?   OMS ci fornisce alcuni suggerimenti  </vt:lpstr>
      <vt:lpstr>CHIAVE 1 ABITUARSI ALLA PULIZIA: PERCHE’?</vt:lpstr>
      <vt:lpstr>Diapositiva 16</vt:lpstr>
      <vt:lpstr> TIENI PULITE LE SUPERFICI  DI LAVORO: PERCHE’?</vt:lpstr>
      <vt:lpstr>CHIAVE 2 SEPARARE GLI ALIMENTI CRUDI DA QUELLI COTTI</vt:lpstr>
      <vt:lpstr>CHIAVE 3 CUOCERE BENE GLI ALIMENTI</vt:lpstr>
      <vt:lpstr>CHIAVE 4  TENERE GLI ALIMENTI ALLA GIUSTA TEMPERATURA</vt:lpstr>
      <vt:lpstr> TENERE GLI ALIMENTI ALLA GIUSTA TEMPERATURA</vt:lpstr>
      <vt:lpstr>CHIAVE 5  UTILIZZARE SOLO ACQUA E MATERIE PRIME SICURE</vt:lpstr>
      <vt:lpstr>UTILIZZARE SOLO ACQUA E MATERIE PRIME SICURE</vt:lpstr>
      <vt:lpstr>Diapositiva 24</vt:lpstr>
    </vt:vector>
  </TitlesOfParts>
  <Company>IGG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rifiuto delle vaccinazioni: implicazioni socio-culturali e conseguenze</dc:title>
  <dc:creator>GTripodi</dc:creator>
  <cp:lastModifiedBy>5314951</cp:lastModifiedBy>
  <cp:revision>2035</cp:revision>
  <dcterms:created xsi:type="dcterms:W3CDTF">2004-07-27T08:15:02Z</dcterms:created>
  <dcterms:modified xsi:type="dcterms:W3CDTF">2025-01-09T14:20:43Z</dcterms:modified>
</cp:coreProperties>
</file>